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85" r:id="rId4"/>
    <p:sldId id="287" r:id="rId5"/>
    <p:sldId id="289" r:id="rId6"/>
    <p:sldId id="286" r:id="rId7"/>
    <p:sldId id="291" r:id="rId8"/>
    <p:sldId id="290" r:id="rId9"/>
    <p:sldId id="259" r:id="rId10"/>
    <p:sldId id="293" r:id="rId11"/>
    <p:sldId id="294" r:id="rId12"/>
    <p:sldId id="260" r:id="rId13"/>
    <p:sldId id="268" r:id="rId14"/>
    <p:sldId id="269" r:id="rId15"/>
    <p:sldId id="261" r:id="rId16"/>
    <p:sldId id="270" r:id="rId17"/>
    <p:sldId id="271" r:id="rId18"/>
    <p:sldId id="272" r:id="rId19"/>
    <p:sldId id="274" r:id="rId20"/>
    <p:sldId id="275" r:id="rId21"/>
    <p:sldId id="273" r:id="rId22"/>
    <p:sldId id="276" r:id="rId23"/>
    <p:sldId id="292" r:id="rId24"/>
    <p:sldId id="277" r:id="rId25"/>
    <p:sldId id="278" r:id="rId26"/>
    <p:sldId id="280" r:id="rId27"/>
    <p:sldId id="283" r:id="rId28"/>
    <p:sldId id="295" r:id="rId29"/>
    <p:sldId id="282" r:id="rId30"/>
    <p:sldId id="262" r:id="rId31"/>
    <p:sldId id="263" r:id="rId32"/>
    <p:sldId id="284" r:id="rId33"/>
    <p:sldId id="264" r:id="rId34"/>
    <p:sldId id="29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05B"/>
    <a:srgbClr val="04529D"/>
    <a:srgbClr val="004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989" autoAdjust="0"/>
  </p:normalViewPr>
  <p:slideViewPr>
    <p:cSldViewPr snapToGrid="0">
      <p:cViewPr>
        <p:scale>
          <a:sx n="64" d="100"/>
          <a:sy n="64" d="100"/>
        </p:scale>
        <p:origin x="6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C868D-2B30-408D-93C2-3EAEAF3555B4}" type="datetimeFigureOut">
              <a:rPr lang="en-IN" smtClean="0"/>
              <a:t>18-Mar-25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D4E5A-55A0-4302-B1BA-153744AC91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39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TFE Adjustment</a:t>
            </a:r>
            <a:r>
              <a:rPr lang="en-IN" dirty="0"/>
              <a:t>: TFE for each NCFET structure is optimized to avoid </a:t>
            </a:r>
            <a:r>
              <a:rPr lang="en-IN" dirty="0" err="1"/>
              <a:t>hysteresis.</a:t>
            </a:r>
            <a:r>
              <a:rPr lang="en-IN" b="1" dirty="0" err="1"/>
              <a:t>Fair</a:t>
            </a:r>
            <a:r>
              <a:rPr lang="en-IN" b="1" dirty="0"/>
              <a:t> </a:t>
            </a:r>
            <a:r>
              <a:rPr lang="en-IN" b="1" dirty="0" err="1"/>
              <a:t>Comparison</a:t>
            </a:r>
            <a:r>
              <a:rPr lang="en-IN" dirty="0" err="1"/>
              <a:t>:</a:t>
            </a:r>
            <a:r>
              <a:rPr lang="en-IN" b="1" dirty="0" err="1"/>
              <a:t>Normalization</a:t>
            </a:r>
            <a:r>
              <a:rPr lang="en-IN" dirty="0"/>
              <a:t>: IDI_DID​ for each single-channel device is normalized by its effective gate width (WEFFW_{EFF}WEFF​).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Equal IONI_{ON}ION​</a:t>
            </a:r>
            <a:r>
              <a:rPr lang="en-IN" dirty="0"/>
              <a:t>: IONI_{ON}ION​ is made nearly equal across different geometries for a fair comparison.</a:t>
            </a:r>
          </a:p>
          <a:p>
            <a:pPr algn="l"/>
            <a:r>
              <a:rPr lang="en-IN" sz="1800" b="0" i="0" u="none" strike="noStrike" baseline="0" dirty="0">
                <a:latin typeface="Times-Roman"/>
              </a:rPr>
              <a:t>plots the</a:t>
            </a:r>
          </a:p>
          <a:p>
            <a:pPr algn="l"/>
            <a:r>
              <a:rPr lang="en-US" sz="1800" b="0" i="1" u="none" strike="noStrike" baseline="0" dirty="0">
                <a:latin typeface="Times-Italic"/>
              </a:rPr>
              <a:t>I</a:t>
            </a:r>
            <a:r>
              <a:rPr lang="en-US" sz="1800" b="0" i="0" u="none" strike="noStrike" baseline="0" dirty="0">
                <a:latin typeface="Times-Roman"/>
              </a:rPr>
              <a:t>on/</a:t>
            </a:r>
            <a:r>
              <a:rPr lang="en-US" sz="1800" b="0" i="1" u="none" strike="noStrike" baseline="0" dirty="0" err="1">
                <a:latin typeface="Times-Italic"/>
              </a:rPr>
              <a:t>I</a:t>
            </a:r>
            <a:r>
              <a:rPr lang="en-US" sz="1800" b="0" i="0" u="none" strike="noStrike" baseline="0" dirty="0" err="1">
                <a:latin typeface="Times-Roman"/>
              </a:rPr>
              <a:t>off</a:t>
            </a:r>
            <a:r>
              <a:rPr lang="en-US" sz="1800" b="0" i="0" u="none" strike="noStrike" baseline="0" dirty="0">
                <a:latin typeface="Times-Roman"/>
              </a:rPr>
              <a:t> ratio for both the baseline and their NC counterparts.</a:t>
            </a:r>
          </a:p>
          <a:p>
            <a:pPr algn="l"/>
            <a:r>
              <a:rPr lang="en-US" sz="1800" b="0" i="1" u="none" strike="noStrike" baseline="0" dirty="0">
                <a:latin typeface="Times-Italic"/>
              </a:rPr>
              <a:t>I</a:t>
            </a:r>
            <a:r>
              <a:rPr lang="en-US" sz="1800" b="0" i="0" u="none" strike="noStrike" baseline="0" dirty="0">
                <a:latin typeface="Times-Roman"/>
              </a:rPr>
              <a:t>on enhancement due to the NC effect results in higher </a:t>
            </a:r>
            <a:r>
              <a:rPr lang="en-US" sz="1800" b="0" i="1" u="none" strike="noStrike" baseline="0" dirty="0">
                <a:latin typeface="Times-Italic"/>
              </a:rPr>
              <a:t>I</a:t>
            </a:r>
            <a:r>
              <a:rPr lang="en-US" sz="1800" b="0" i="0" u="none" strike="noStrike" baseline="0" dirty="0">
                <a:latin typeface="Times-Roman"/>
              </a:rPr>
              <a:t>on/</a:t>
            </a:r>
            <a:r>
              <a:rPr lang="en-US" sz="1800" b="0" i="1" u="none" strike="noStrike" baseline="0" dirty="0" err="1">
                <a:latin typeface="Times-Italic"/>
              </a:rPr>
              <a:t>I</a:t>
            </a:r>
            <a:r>
              <a:rPr lang="en-US" sz="1800" b="0" i="0" u="none" strike="noStrike" baseline="0" dirty="0" err="1">
                <a:latin typeface="Times-Roman"/>
              </a:rPr>
              <a:t>off</a:t>
            </a:r>
            <a:endParaRPr lang="en-US" sz="1800" b="0" i="0" u="none" strike="noStrike" baseline="0" dirty="0">
              <a:latin typeface="Times-Roman"/>
            </a:endParaRPr>
          </a:p>
          <a:p>
            <a:pPr algn="l"/>
            <a:r>
              <a:rPr lang="en-IN" sz="1800" b="0" i="0" u="none" strike="noStrike" baseline="0" dirty="0">
                <a:latin typeface="Times-Roman"/>
              </a:rPr>
              <a:t>ratio in all NCFETs.</a:t>
            </a:r>
          </a:p>
          <a:p>
            <a:pPr algn="l"/>
            <a:endParaRPr lang="en-IN" sz="1800" b="0" i="0" u="none" strike="noStrike" baseline="0" dirty="0"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NWFET has the lowest OFF current, </a:t>
            </a:r>
            <a:r>
              <a:rPr lang="en-US" sz="1800" b="0" i="1" u="none" strike="noStrike" baseline="0" dirty="0" err="1">
                <a:latin typeface="Times-Italic"/>
              </a:rPr>
              <a:t>I</a:t>
            </a:r>
            <a:r>
              <a:rPr lang="en-US" sz="1800" b="0" i="0" u="none" strike="noStrike" baseline="0" dirty="0" err="1">
                <a:latin typeface="Times-Roman"/>
              </a:rPr>
              <a:t>off</a:t>
            </a:r>
            <a:r>
              <a:rPr lang="en-US" sz="1800" b="0" i="0" u="none" strike="noStrike" baseline="0" dirty="0">
                <a:latin typeface="Times-Roman"/>
              </a:rPr>
              <a:t> , thereby,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offering the best </a:t>
            </a:r>
            <a:r>
              <a:rPr lang="en-US" sz="1800" b="0" i="1" u="none" strike="noStrike" baseline="0" dirty="0">
                <a:latin typeface="Times-Italic"/>
              </a:rPr>
              <a:t>I</a:t>
            </a:r>
            <a:r>
              <a:rPr lang="en-US" sz="1800" b="0" i="0" u="none" strike="noStrike" baseline="0" dirty="0">
                <a:latin typeface="Times-Roman"/>
              </a:rPr>
              <a:t>on/</a:t>
            </a:r>
            <a:r>
              <a:rPr lang="en-US" sz="1800" b="0" i="1" u="none" strike="noStrike" baseline="0" dirty="0" err="1">
                <a:latin typeface="Times-Italic"/>
              </a:rPr>
              <a:t>I</a:t>
            </a:r>
            <a:r>
              <a:rPr lang="en-US" sz="1800" b="0" i="0" u="none" strike="noStrike" baseline="0" dirty="0" err="1">
                <a:latin typeface="Times-Roman"/>
              </a:rPr>
              <a:t>off</a:t>
            </a:r>
            <a:r>
              <a:rPr lang="en-US" sz="1800" b="0" i="0" u="none" strike="noStrike" baseline="0" dirty="0">
                <a:latin typeface="Times-Roman"/>
              </a:rPr>
              <a:t> ratio, followed by NSFETs.</a:t>
            </a:r>
            <a:endParaRPr lang="en-IN" sz="1800" b="0" i="0" u="none" strike="noStrike" baseline="0" dirty="0">
              <a:latin typeface="Times-Roman"/>
            </a:endParaRPr>
          </a:p>
          <a:p>
            <a:pPr algn="l"/>
            <a:endParaRPr lang="en-IN" sz="1800" b="0" i="0" u="none" strike="noStrike" baseline="0" dirty="0">
              <a:latin typeface="Times-Roman"/>
            </a:endParaRP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Times-Roman"/>
              </a:rPr>
              <a:t>excellent electrostatic gate control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provided by the surrounding GAA structures, which also leads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to smallest subthreshold swing (SS) in these devices.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4E5A-55A0-4302-B1BA-153744AC91A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91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4E5A-55A0-4302-B1BA-153744AC91A3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10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1D734-A501-BA89-AEF6-588100059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7AC02-69AC-133D-1709-E9A2CB1A3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E997C-CC1A-E028-7560-8A797885B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5F5C2-7B1B-3EA3-178D-B5115F530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4E5A-55A0-4302-B1BA-153744AC91A3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67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1B22-0F4D-A63E-941E-3CF4FFEA1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77575-B879-98ED-9A4A-764E87D17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58628-C9F0-70DD-8C50-83935945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D043-D8C0-45B9-B90D-E7E94E9CA10F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6F81F-6A99-F7F2-A049-E7BF1492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AA28-4D1C-990C-F5FD-28F3DFFE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39F15-89DF-7098-CCBB-6C3BEE80B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18" y="212652"/>
            <a:ext cx="1623066" cy="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8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1095-A08C-A906-2310-B9501942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D62F0-04FC-07E8-A2FC-C1D6A1417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32822-2E4A-FFD1-DFFD-6AEB1AE4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F8D2-B11E-4F1C-82AA-8DD260162AC9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1B42-46C9-230B-FB73-8BC6DF78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901D3-910D-B562-A826-54AB67F0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DEC8C-CA6F-2155-B1B9-14CDDC1AA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18" y="212652"/>
            <a:ext cx="1623066" cy="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2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D3673-C289-F743-C527-0509AC6B0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4309E-7C33-6A27-C49A-0CA94A771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0ED32-EC77-AAC8-FEB7-927E76DC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9AB80-A764-4042-A962-E4BF3B5F47FE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C17B0-0EAF-53D8-E5B5-7431BB00D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FB50E-A6F1-B75F-5989-42AB9A30D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E1A6F-F8AD-46E7-5DC9-83008A31B3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18" y="212652"/>
            <a:ext cx="1623066" cy="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3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FA52-50F2-E69C-6CC0-CAC03FB7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8223-8AE8-A33A-5B2B-094F2A1B8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0D187-6E6C-7C81-CCC6-05CB5C64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69748-A9BA-F839-BF13-DCE00721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A873-E132-DAC2-A2F4-F0E89CCB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A1608-F953-F0DA-9552-6259650230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18" y="212652"/>
            <a:ext cx="1623066" cy="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2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AA9-944C-1BA3-1967-0F2CBBA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255E7-9E94-71A0-8FE2-518F7649F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19A36-ABD5-08F2-6AC2-66D086E04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F7C60-376B-4242-9A11-B14BD5C0D64D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37553-1DA4-F426-FF0E-546F0E59C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FBEE4-B7D5-A427-40A7-1EE55FD3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73B100-52FE-A3CE-EA79-22FFE37D3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18" y="212652"/>
            <a:ext cx="1623066" cy="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71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9156-4728-3294-6898-DDB3E478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0E49-21D9-BEEB-B275-94CE98E52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31564-E2EE-49A0-7B2A-4B06C41F2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0FB61-20E1-BCA7-C4AF-24C62583A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3EB8F79-23A5-4DB8-B1CE-9A3C5731CB80}" type="datetime1">
              <a:rPr lang="en-IN" smtClean="0"/>
              <a:pPr/>
              <a:t>18-Mar-25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BCB5D-724B-45BE-CC80-81966CB8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D5CE4-D296-CA63-75CF-E0E58297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726B084-AA8A-49DA-8975-3223BC05DB89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E01450-4416-24FD-B1DE-F52078098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18" y="212652"/>
            <a:ext cx="1623066" cy="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8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A545-FA93-4894-F752-873B75D4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C8AA2-455A-A542-B4D0-45110C0DC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0E316-66DD-B566-983B-3F574CAE4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CD60A-18C8-E7FF-D0B6-06A59396E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F088D1-BAEF-F597-85F8-8B6BEC3C8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C2822-5489-161C-AE28-008B4A3A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0354C40-46F1-473F-999C-358E935A401E}" type="datetime1">
              <a:rPr lang="en-IN" smtClean="0"/>
              <a:pPr/>
              <a:t>18-Mar-25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3FB86-C231-F842-6C52-4C2CB6FC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04CA4-05A3-57C2-A2D8-F4C9C6A2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726B084-AA8A-49DA-8975-3223BC05DB89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0C9D8C-8CA2-FB74-978B-6225B8168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18" y="212652"/>
            <a:ext cx="1623066" cy="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7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4EDAF-9F33-74A7-614F-45980888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E88B3F-E748-0B94-5C42-2821C4575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EFE6-A788-4842-97FC-0E6A7D1A9942}" type="datetime1">
              <a:rPr lang="en-IN" smtClean="0"/>
              <a:t>18-Mar-25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376CC-8525-01FA-6375-37EAD244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005C9-FD1F-1341-9636-15099F04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0D7C8-DD51-BD5F-3FF5-728F4CAD9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18" y="212652"/>
            <a:ext cx="1623066" cy="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3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B75A32-F8D6-62B3-CA09-F73FA944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B09C0-B38E-4FC3-90B1-93C9D81B2D52}" type="datetime1">
              <a:rPr lang="en-IN" smtClean="0"/>
              <a:t>18-Mar-25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4CDE4-976F-3898-6CFF-37C38392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DCA8B-339B-E6DC-6F9D-E919370E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4CC52-B852-1D4A-C1E9-2260C72AA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18" y="212652"/>
            <a:ext cx="1623066" cy="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F683-4623-1BDF-3DD3-8884574C2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DC9E-6721-2D3E-7530-2910DDBB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1CD43-EA04-45F3-BABB-6013A1ADC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54AB3-CD92-C2D7-5562-E54768BB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A98E8-BF3E-4FC6-9BA5-10F5F34DEF3D}" type="datetime1">
              <a:rPr lang="en-IN" smtClean="0"/>
              <a:t>18-Mar-25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F6957-013D-AEBC-2AD0-FADFA1A0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920D9-D8C9-F32F-E9D5-B2FBBE31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162282-68BF-4D47-AFCF-30B09FB997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18" y="212652"/>
            <a:ext cx="1623066" cy="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D026-1D46-64A1-0E6D-36A31FBD2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FCDD92-4283-68E3-6766-83C8490DE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28A02-A34F-CD82-45AB-3E57057CE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5AD2D-C91D-9818-8867-AFC09C6AA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BD67-38BC-4672-9959-A9EF51D814F1}" type="datetime1">
              <a:rPr lang="en-IN" smtClean="0"/>
              <a:t>18-Mar-25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A873E-72FC-8407-645F-FB1C1A17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87364-C59A-35A5-5FDA-5042B938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DE8EC-510E-D9B3-13A5-723677717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18" y="212652"/>
            <a:ext cx="1623066" cy="3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0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2A9CB-0C72-23A0-5BAA-7B5C7FD2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688C4-A3C3-55F8-16E2-B7927E830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0224-F9A1-07AE-C1F4-07BB12514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5F33B-C985-48F4-9694-99E814D25D90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5846A-9C31-5A1A-E608-272BDF2DC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984D7-A14F-0732-9F6B-3ABD6DB5F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6B084-AA8A-49DA-8975-3223BC05D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59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A09E-9A59-CA09-069B-499673847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936" y="393688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790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Negative Capacitance in</a:t>
            </a:r>
            <a:br>
              <a:rPr lang="en-US" sz="4000" b="1" dirty="0">
                <a:solidFill>
                  <a:srgbClr val="F790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rgbClr val="F790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Gate-All-Around Si Nanosheet Transistors</a:t>
            </a:r>
            <a:endParaRPr lang="en-IN" sz="4000" b="1" dirty="0">
              <a:solidFill>
                <a:srgbClr val="F790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2B713-DBF5-DB89-61A9-56418F1F3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4335" y="2891527"/>
            <a:ext cx="6089843" cy="281864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790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Raahul L S[CB.EN.U4ECE22143]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Electronics and Communication</a:t>
            </a:r>
            <a:br>
              <a:rPr lang="en-US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Engineering,</a:t>
            </a:r>
            <a:br>
              <a:rPr lang="en-IN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Amrita School of Engineering</a:t>
            </a:r>
          </a:p>
          <a:p>
            <a:r>
              <a:rPr lang="en-IN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Amrita Vishwa Vidyapeetham</a:t>
            </a:r>
          </a:p>
          <a:p>
            <a:r>
              <a:rPr lang="en-IN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Coimbatore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97946-E469-A71E-18E2-3991006D2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82F82-2036-47DD-A3F4-217CFAE2B587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6046-601E-92F5-B648-407046B8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29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E081F-D241-3CED-BBF6-25165658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EB338A-663E-BEE1-3F5A-9A93286F4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796678"/>
              </p:ext>
            </p:extLst>
          </p:nvPr>
        </p:nvGraphicFramePr>
        <p:xfrm>
          <a:off x="37189" y="67577"/>
          <a:ext cx="11843886" cy="6782249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865764">
                  <a:extLst>
                    <a:ext uri="{9D8B030D-6E8A-4147-A177-3AD203B41FA5}">
                      <a16:colId xmlns:a16="http://schemas.microsoft.com/office/drawing/2014/main" val="3486216339"/>
                    </a:ext>
                  </a:extLst>
                </a:gridCol>
                <a:gridCol w="3404790">
                  <a:extLst>
                    <a:ext uri="{9D8B030D-6E8A-4147-A177-3AD203B41FA5}">
                      <a16:colId xmlns:a16="http://schemas.microsoft.com/office/drawing/2014/main" val="2246144557"/>
                    </a:ext>
                  </a:extLst>
                </a:gridCol>
                <a:gridCol w="2620301">
                  <a:extLst>
                    <a:ext uri="{9D8B030D-6E8A-4147-A177-3AD203B41FA5}">
                      <a16:colId xmlns:a16="http://schemas.microsoft.com/office/drawing/2014/main" val="1914418981"/>
                    </a:ext>
                  </a:extLst>
                </a:gridCol>
                <a:gridCol w="1718405">
                  <a:extLst>
                    <a:ext uri="{9D8B030D-6E8A-4147-A177-3AD203B41FA5}">
                      <a16:colId xmlns:a16="http://schemas.microsoft.com/office/drawing/2014/main" val="1357043708"/>
                    </a:ext>
                  </a:extLst>
                </a:gridCol>
                <a:gridCol w="1659703">
                  <a:extLst>
                    <a:ext uri="{9D8B030D-6E8A-4147-A177-3AD203B41FA5}">
                      <a16:colId xmlns:a16="http://schemas.microsoft.com/office/drawing/2014/main" val="3929385237"/>
                    </a:ext>
                  </a:extLst>
                </a:gridCol>
                <a:gridCol w="1574923">
                  <a:extLst>
                    <a:ext uri="{9D8B030D-6E8A-4147-A177-3AD203B41FA5}">
                      <a16:colId xmlns:a16="http://schemas.microsoft.com/office/drawing/2014/main" val="3039262701"/>
                    </a:ext>
                  </a:extLst>
                </a:gridCol>
              </a:tblGrid>
              <a:tr h="1711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endParaRPr lang="en-IN" sz="1600" b="1" i="0" kern="10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Citation</a:t>
                      </a:r>
                      <a:endParaRPr lang="en-IN" sz="1600" b="1" i="0" kern="10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Handled</a:t>
                      </a:r>
                      <a:endParaRPr lang="en-IN" sz="1600" b="1" i="0" kern="10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Idea</a:t>
                      </a:r>
                      <a:endParaRPr lang="en-IN" sz="1600" b="1" i="0" kern="10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Strength</a:t>
                      </a:r>
                      <a:endParaRPr lang="en-IN" sz="1600" b="1" i="0" kern="10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 dirty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</a:t>
                      </a:r>
                      <a:endParaRPr lang="en-IN" sz="1600" b="1" i="0" kern="100" dirty="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200678"/>
                  </a:ext>
                </a:extLst>
              </a:tr>
              <a:tr h="1040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Paper 5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Barraud, S., et al., "Performance and design considerations for gate-all-around stacked-NanoWires FETs," in IEDM Technical Digest, Dec. 2017, p. 29. doi:10.1109/IEDM.2017.8268473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Discussed performance and design considerations for GAA stacked nanowires.</a:t>
                      </a:r>
                      <a:endParaRPr lang="en-IN" sz="1600" b="1" i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GAA stacked nanowires improve performance through enhanced electrostatics.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Comprehensive analysis of design and performance factors.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Does not address challenges related to manufacturability.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88228"/>
                  </a:ext>
                </a:extLst>
              </a:tr>
              <a:tr h="15206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Paper 6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Jang, D., et al., "Device exploration of nanosheet transistors for Sub-7-nm technology node," IEEE Transactions on Electron Devices, vol. 64, no. 6, pp. 2707-2713, Jun. 2017. doi:10.1109/TED.2017.2695455</a:t>
                      </a:r>
                      <a:endParaRPr lang="en-IN" sz="1600" b="1" i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Demonstrated the high drive current capability of nanosheet transistors due to their larger effective channel width compared to NWFETs.</a:t>
                      </a:r>
                      <a:endParaRPr lang="en-IN" sz="1600" b="1" i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Nanosheet FETs are superior in terms of drive current and scalability.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Excellent current drivability and scalability.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parasitic capacitance compared to nanowire FETs.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421519"/>
                  </a:ext>
                </a:extLst>
              </a:tr>
              <a:tr h="15206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Paper 7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Salahuddin, S., and Datta, S., "Use of negative capacitance to provide voltage amplification for low power nanoscale devices," Nano Letters, vol. 8, no. 2, pp. 405-410, Feb. 2008. doi:10.1021/nl071804g</a:t>
                      </a:r>
                      <a:endParaRPr lang="en-IN" sz="1600" b="1" i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Introduced the concept of negative capacitance (NC) in FETs, enabling sub-60 mV/decade switching.</a:t>
                      </a:r>
                      <a:endParaRPr lang="en-IN" sz="1600" b="1" i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NC materials can amplify voltage and improve switching efficiency.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a theoretical basis for NC-FETs.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integration of ferroelectric materials, which poses fabrication challenges.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547216"/>
                  </a:ext>
                </a:extLst>
              </a:tr>
              <a:tr h="11833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Paper 8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Gaidhane, A. D., et al., "Compact modeling of drain current, charges, and capacitances in long-channel gate-all-around negative capacitance MFIS transistor," IEEE Transactions on Electron Devices, vol. 65, no. 5, pp. 2024-2032, May 2018. doi:10.1109/TED.2018.2813059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Developed compact models for long-channel GAA-NCFETs, emphasizing their benefits for advanced nodes.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Compact modeling enables better understanding and optimization of GAA-NCFETs.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Supports simulation and design of advanced NC devices.</a:t>
                      </a:r>
                      <a:endParaRPr lang="en-IN" sz="1600" b="1" i="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i="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Focuses on long-channel devices, with limited applicability to short-channel effects.</a:t>
                      </a:r>
                      <a:endParaRPr lang="en-IN" sz="1600" b="1" i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92007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F8A8B-7BC3-93F2-E08F-22F59D9C7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F6FB6-E69A-47FF-3B3F-DD92379C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10</a:t>
            </a:fld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D17FDE-BE70-4846-7E96-3300DCB5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052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7BDE-9FBF-9F18-252A-7C7FF043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AEE95C9-9FE3-5AB1-D22C-73F632B4B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940670"/>
              </p:ext>
            </p:extLst>
          </p:nvPr>
        </p:nvGraphicFramePr>
        <p:xfrm>
          <a:off x="174057" y="122051"/>
          <a:ext cx="11843886" cy="6735949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865764">
                  <a:extLst>
                    <a:ext uri="{9D8B030D-6E8A-4147-A177-3AD203B41FA5}">
                      <a16:colId xmlns:a16="http://schemas.microsoft.com/office/drawing/2014/main" val="3486216339"/>
                    </a:ext>
                  </a:extLst>
                </a:gridCol>
                <a:gridCol w="3404790">
                  <a:extLst>
                    <a:ext uri="{9D8B030D-6E8A-4147-A177-3AD203B41FA5}">
                      <a16:colId xmlns:a16="http://schemas.microsoft.com/office/drawing/2014/main" val="2246144557"/>
                    </a:ext>
                  </a:extLst>
                </a:gridCol>
                <a:gridCol w="2620301">
                  <a:extLst>
                    <a:ext uri="{9D8B030D-6E8A-4147-A177-3AD203B41FA5}">
                      <a16:colId xmlns:a16="http://schemas.microsoft.com/office/drawing/2014/main" val="1914418981"/>
                    </a:ext>
                  </a:extLst>
                </a:gridCol>
                <a:gridCol w="1718405">
                  <a:extLst>
                    <a:ext uri="{9D8B030D-6E8A-4147-A177-3AD203B41FA5}">
                      <a16:colId xmlns:a16="http://schemas.microsoft.com/office/drawing/2014/main" val="1357043708"/>
                    </a:ext>
                  </a:extLst>
                </a:gridCol>
                <a:gridCol w="1659703">
                  <a:extLst>
                    <a:ext uri="{9D8B030D-6E8A-4147-A177-3AD203B41FA5}">
                      <a16:colId xmlns:a16="http://schemas.microsoft.com/office/drawing/2014/main" val="3929385237"/>
                    </a:ext>
                  </a:extLst>
                </a:gridCol>
                <a:gridCol w="1574923">
                  <a:extLst>
                    <a:ext uri="{9D8B030D-6E8A-4147-A177-3AD203B41FA5}">
                      <a16:colId xmlns:a16="http://schemas.microsoft.com/office/drawing/2014/main" val="3039262701"/>
                    </a:ext>
                  </a:extLst>
                </a:gridCol>
              </a:tblGrid>
              <a:tr h="1711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endParaRPr lang="en-IN" sz="1600" b="1" kern="100" dirty="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Citation</a:t>
                      </a:r>
                      <a:endParaRPr lang="en-IN" sz="1600" b="1" kern="10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Handled</a:t>
                      </a:r>
                      <a:endParaRPr lang="en-IN" sz="1600" b="1" kern="10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Idea</a:t>
                      </a:r>
                      <a:endParaRPr lang="en-IN" sz="1600" b="1" kern="10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Strength</a:t>
                      </a:r>
                      <a:endParaRPr lang="en-IN" sz="1600" b="1" kern="10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rgbClr val="F7905B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</a:t>
                      </a:r>
                      <a:endParaRPr lang="en-IN" sz="1600" b="1" kern="100" dirty="0">
                        <a:solidFill>
                          <a:srgbClr val="F7905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200678"/>
                  </a:ext>
                </a:extLst>
              </a:tr>
              <a:tr h="1040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Paper 9</a:t>
                      </a:r>
                      <a:endParaRPr lang="en-IN" sz="16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Lee, M. H., et al., "Extremely steep switch of negative-capacitance nanosheet GAA-FETs and FinFETs," in IEDM Technical Digest, Dec. 2018, p. 31. doi:10.1109/IEDM.2018.8614510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Experimentally demonstrated steep switching in NC-GAA nanosheet FETs and compared their performance to FinFETs.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NC integration significantly improves switching characteristics in nanosheet FETs.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experimental validation for NC-FET advantages.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Limited exploration of device stability and reliability.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88228"/>
                  </a:ext>
                </a:extLst>
              </a:tr>
              <a:tr h="15206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Paper 10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Pahwa</a:t>
                      </a: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G., et al., "Numerical investigation of short-channel effects in negative capacitance MFIS and MFMIS transistors: Subthreshold </a:t>
                      </a:r>
                      <a:r>
                        <a:rPr lang="en-IN" sz="1600" b="1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behavior</a:t>
                      </a: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," IEEE Transactions on Electron Devices, vol. 65, no. 11, pp. 5130-5136, Nov. 2018. doi:10.1109/TED.2018.2870519</a:t>
                      </a:r>
                      <a:endParaRPr lang="en-IN" sz="16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Investigated short-channel effects in MFMIS and MFIS NCFETs, highlighting their subthreshold behavior.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Short-channel effects can be mitigated in NC-FETs through proper design.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detailed insights into subthreshold behavior.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Does not address experimental challenges in achieving ideal NC effects.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421519"/>
                  </a:ext>
                </a:extLst>
              </a:tr>
              <a:tr h="15206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Paper 11</a:t>
                      </a:r>
                      <a:endParaRPr lang="en-IN" sz="16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Zhou, J., et al., "Negative differential resistance in negative capacitance FETs," IEEE Electron Device Letters, vol. 39, no. 4, pp. 622-625, Apr. 2018. doi:10.1109/LED.2018.2810071</a:t>
                      </a:r>
                      <a:endParaRPr lang="en-IN" sz="16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Explored negative differential resistance (NDR) and its implications in NCFETs.</a:t>
                      </a:r>
                      <a:endParaRPr lang="en-IN" sz="16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NDR can be utilized for novel device functionalities.</a:t>
                      </a:r>
                      <a:endParaRPr lang="en-IN" sz="16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Highlights unique properties of NCFETs for analog applications.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Limited experimental validation of proposed NDR effects.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547216"/>
                  </a:ext>
                </a:extLst>
              </a:tr>
              <a:tr h="11833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Paper 12</a:t>
                      </a:r>
                      <a:endParaRPr lang="en-IN" sz="16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Agarwal, H., et al., "Proposal for capacitance matching in negative capacitance field-effect transistors," IEEE Electron Device Letters, vol. 40, no. 3, pp. 463-466, Mar. 2019. doi:10.1109/LED.2019.2891540</a:t>
                      </a:r>
                      <a:endParaRPr lang="en-IN" sz="16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capacitance matching strategies for enhancing NC effects in NCFETs.</a:t>
                      </a:r>
                      <a:endParaRPr lang="en-IN" sz="16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Proper capacitance matching enhances the performance of NC devices.</a:t>
                      </a:r>
                      <a:endParaRPr lang="en-IN" sz="16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actionable strategies for optimizing NC-FETs.</a:t>
                      </a:r>
                      <a:endParaRPr lang="en-IN" sz="16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Does not address scalability challenges in capacitance matching.</a:t>
                      </a:r>
                      <a:endParaRPr lang="en-IN" sz="16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92007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5F7D6-D7E3-FB02-9E19-5045AB75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E6183-A6A9-81F3-4E9E-1C412546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11</a:t>
            </a:fld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B93157C-625B-333D-9324-8AF5181B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66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AC99-7F10-4520-4BB5-46929BCC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7905B"/>
                </a:solidFill>
              </a:rPr>
              <a:t>Proposed methodology : </a:t>
            </a:r>
            <a:r>
              <a:rPr lang="en-IN" b="1" dirty="0">
                <a:solidFill>
                  <a:srgbClr val="F7905B"/>
                </a:solidFill>
              </a:rPr>
              <a:t>Device Structure</a:t>
            </a:r>
            <a:endParaRPr lang="en-IN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0D156-7AE2-55F2-F77B-FF63DFBD2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simulated devices are Negative Capacitance Field Effect Transistors (</a:t>
            </a:r>
            <a:r>
              <a:rPr lang="en-US" dirty="0">
                <a:solidFill>
                  <a:srgbClr val="F7905B"/>
                </a:solidFill>
              </a:rPr>
              <a:t>NCFETs</a:t>
            </a:r>
            <a:r>
              <a:rPr lang="en-US" dirty="0"/>
              <a:t>) with an </a:t>
            </a:r>
            <a:r>
              <a:rPr lang="en-US" b="1" dirty="0">
                <a:solidFill>
                  <a:srgbClr val="F7905B"/>
                </a:solidFill>
              </a:rPr>
              <a:t>MFMIS</a:t>
            </a:r>
            <a:r>
              <a:rPr lang="en-US" b="1" dirty="0"/>
              <a:t> (metal–ferroelectric–metal–insulator–semiconductor)</a:t>
            </a:r>
            <a:r>
              <a:rPr lang="en-US" dirty="0"/>
              <a:t> gate stack configuration.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Aluminum-doped hafnium oxide (</a:t>
            </a:r>
            <a:r>
              <a:rPr lang="en-US" dirty="0" err="1">
                <a:solidFill>
                  <a:srgbClr val="F7905B"/>
                </a:solidFill>
              </a:rPr>
              <a:t>Al:HfO</a:t>
            </a:r>
            <a:r>
              <a:rPr lang="en-US" dirty="0">
                <a:solidFill>
                  <a:srgbClr val="F7905B"/>
                </a:solidFill>
              </a:rPr>
              <a:t>₂</a:t>
            </a:r>
            <a:r>
              <a:rPr lang="en-US" dirty="0"/>
              <a:t>) is used as the ferroelectric (FE) material.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metal work function (WF) is </a:t>
            </a:r>
            <a:r>
              <a:rPr lang="en-US" dirty="0">
                <a:solidFill>
                  <a:srgbClr val="F7905B"/>
                </a:solidFill>
              </a:rPr>
              <a:t>4.65 eV.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Silicon nitride spacers (</a:t>
            </a:r>
            <a:r>
              <a:rPr lang="en-US" dirty="0">
                <a:solidFill>
                  <a:srgbClr val="F7905B"/>
                </a:solidFill>
              </a:rPr>
              <a:t>10 nm thick</a:t>
            </a:r>
            <a:r>
              <a:rPr lang="en-US" dirty="0"/>
              <a:t>) are used to mitigate short-channel effects (SCE), although they are not shown in the diagram.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channel is </a:t>
            </a:r>
            <a:r>
              <a:rPr lang="en-US" b="1" dirty="0"/>
              <a:t>p-type doped (</a:t>
            </a:r>
            <a:r>
              <a:rPr lang="en-US" b="1" dirty="0">
                <a:solidFill>
                  <a:srgbClr val="F7905B"/>
                </a:solidFill>
              </a:rPr>
              <a:t>10¹⁶ cm⁻³</a:t>
            </a:r>
            <a:r>
              <a:rPr lang="en-US" b="1" dirty="0"/>
              <a:t>)</a:t>
            </a:r>
            <a:r>
              <a:rPr lang="en-US" dirty="0"/>
              <a:t>, and the source/drain regions are </a:t>
            </a:r>
            <a:r>
              <a:rPr lang="en-US" b="1" dirty="0"/>
              <a:t>n-doped (</a:t>
            </a:r>
            <a:r>
              <a:rPr lang="en-US" b="1" dirty="0">
                <a:solidFill>
                  <a:srgbClr val="F7905B"/>
                </a:solidFill>
              </a:rPr>
              <a:t>10²⁰ cm⁻³</a:t>
            </a:r>
            <a:r>
              <a:rPr lang="en-US" b="1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EFDB6-A439-BB70-5226-D749074D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2A9B-11E6-B79B-FE73-FB9958EC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59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5970E-836B-CD79-87BE-C9DF15B1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7A1A-920E-FF61-54B6-223A9B5A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8797" cy="1325563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7905B"/>
                </a:solidFill>
              </a:rPr>
              <a:t>Proposed methodology :</a:t>
            </a:r>
            <a:r>
              <a:rPr lang="en-IN" sz="4000" b="1" dirty="0">
                <a:solidFill>
                  <a:srgbClr val="F7905B"/>
                </a:solidFill>
              </a:rPr>
              <a:t>Stability Considerations</a:t>
            </a:r>
            <a:endParaRPr lang="en-IN" sz="4000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974E4-2657-26ED-65BF-B51185461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905B"/>
                </a:solidFill>
              </a:rPr>
              <a:t>MFMIS NCFETs </a:t>
            </a:r>
            <a:r>
              <a:rPr lang="en-US" dirty="0"/>
              <a:t>can face stability issues in steady state due to gate leakage through the FE layer.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Stability can be improved by engineering the work functions of the metals used in the external electrode and intermediate layer.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905B"/>
                </a:solidFill>
              </a:rPr>
              <a:t>Gate leakage is deliberately ignored </a:t>
            </a:r>
            <a:r>
              <a:rPr lang="en-US" dirty="0"/>
              <a:t>in this study to focus on performance trends, and MFMIS devices without gate leakage behave similarly to MFIS (metal–ferroelectric–insulator–semiconductor) devices.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4816A-A7DC-9962-1197-2C4E4272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6A720-AA63-B736-33D3-196CC426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9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5C227-1477-CC27-E97C-92EC60ECD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A3D1-3E99-0A05-B807-EDE0338A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8849" cy="1325563"/>
          </a:xfrm>
        </p:spPr>
        <p:txBody>
          <a:bodyPr/>
          <a:lstStyle/>
          <a:p>
            <a:r>
              <a:rPr lang="en-IN" dirty="0">
                <a:solidFill>
                  <a:srgbClr val="F7905B"/>
                </a:solidFill>
              </a:rPr>
              <a:t>Proposed methodology : </a:t>
            </a:r>
            <a:r>
              <a:rPr lang="en-IN" b="1" dirty="0">
                <a:solidFill>
                  <a:srgbClr val="F7905B"/>
                </a:solidFill>
              </a:rPr>
              <a:t>Simulation Setup</a:t>
            </a:r>
            <a:endParaRPr lang="en-IN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0D2C6-9FF5-F05E-DB27-23E9BE075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Simulations were performed using the </a:t>
            </a:r>
            <a:r>
              <a:rPr lang="en-IN" b="1" dirty="0" err="1">
                <a:solidFill>
                  <a:srgbClr val="F7905B"/>
                </a:solidFill>
              </a:rPr>
              <a:t>Silvaco</a:t>
            </a:r>
            <a:r>
              <a:rPr lang="en-IN" b="1" dirty="0">
                <a:solidFill>
                  <a:srgbClr val="F7905B"/>
                </a:solidFill>
              </a:rPr>
              <a:t> Atlas</a:t>
            </a:r>
            <a:r>
              <a:rPr lang="en-IN" dirty="0">
                <a:solidFill>
                  <a:srgbClr val="F7905B"/>
                </a:solidFill>
              </a:rPr>
              <a:t> </a:t>
            </a:r>
            <a:r>
              <a:rPr lang="en-IN" dirty="0"/>
              <a:t>device simulator, which solves </a:t>
            </a:r>
            <a:r>
              <a:rPr lang="en-IN" dirty="0">
                <a:solidFill>
                  <a:srgbClr val="F7905B"/>
                </a:solidFill>
              </a:rPr>
              <a:t>Poisson’s and current continuity equations </a:t>
            </a:r>
            <a:r>
              <a:rPr lang="en-IN" dirty="0"/>
              <a:t>to calculate gate charge (QG) and drain current (ID) as functions of gate voltage (VG).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ferroelectric capacitor is </a:t>
            </a:r>
            <a:r>
              <a:rPr lang="en-IN" dirty="0" err="1"/>
              <a:t>modeled</a:t>
            </a:r>
            <a:r>
              <a:rPr lang="en-IN" dirty="0"/>
              <a:t> using the </a:t>
            </a:r>
            <a:r>
              <a:rPr lang="en-IN" dirty="0">
                <a:solidFill>
                  <a:srgbClr val="F7905B"/>
                </a:solidFill>
              </a:rPr>
              <a:t>1-D </a:t>
            </a:r>
            <a:r>
              <a:rPr lang="en-IN" b="1" dirty="0">
                <a:solidFill>
                  <a:srgbClr val="F7905B"/>
                </a:solidFill>
              </a:rPr>
              <a:t>Landau–</a:t>
            </a:r>
            <a:r>
              <a:rPr lang="en-IN" b="1" dirty="0" err="1">
                <a:solidFill>
                  <a:srgbClr val="F7905B"/>
                </a:solidFill>
              </a:rPr>
              <a:t>Khalatnikov</a:t>
            </a:r>
            <a:r>
              <a:rPr lang="en-IN" b="1" dirty="0">
                <a:solidFill>
                  <a:srgbClr val="F7905B"/>
                </a:solidFill>
              </a:rPr>
              <a:t> (L–K) equation</a:t>
            </a:r>
            <a:r>
              <a:rPr lang="en-IN" dirty="0">
                <a:solidFill>
                  <a:srgbClr val="F7905B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Bulk material parameters for the FE material: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solidFill>
                  <a:srgbClr val="F7905B"/>
                </a:solidFill>
              </a:rPr>
              <a:t>α = −3 × 10⁻⁹ </a:t>
            </a:r>
            <a:r>
              <a:rPr lang="en-IN" b="1" dirty="0">
                <a:solidFill>
                  <a:srgbClr val="F7905B"/>
                </a:solidFill>
              </a:rPr>
              <a:t>m/F</a:t>
            </a:r>
            <a:r>
              <a:rPr lang="en-IN" dirty="0">
                <a:solidFill>
                  <a:srgbClr val="F7905B"/>
                </a:solidFill>
              </a:rPr>
              <a:t>, </a:t>
            </a:r>
            <a:r>
              <a:rPr lang="el-GR" b="1" dirty="0">
                <a:solidFill>
                  <a:srgbClr val="F7905B"/>
                </a:solidFill>
              </a:rPr>
              <a:t>β = 6 × 10¹¹ </a:t>
            </a:r>
            <a:r>
              <a:rPr lang="en-IN" b="1" dirty="0">
                <a:solidFill>
                  <a:srgbClr val="F7905B"/>
                </a:solidFill>
              </a:rPr>
              <a:t>m⁵/C²F</a:t>
            </a:r>
            <a:r>
              <a:rPr lang="en-IN" dirty="0">
                <a:solidFill>
                  <a:srgbClr val="F7905B"/>
                </a:solidFill>
              </a:rPr>
              <a:t>, and </a:t>
            </a:r>
            <a:r>
              <a:rPr lang="el-GR" b="1" dirty="0">
                <a:solidFill>
                  <a:srgbClr val="F7905B"/>
                </a:solidFill>
              </a:rPr>
              <a:t>γ = 0</a:t>
            </a:r>
            <a:r>
              <a:rPr lang="el-GR" dirty="0">
                <a:solidFill>
                  <a:srgbClr val="F7905B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Quantum confinement effects are </a:t>
            </a:r>
            <a:r>
              <a:rPr lang="en-IN" dirty="0" err="1"/>
              <a:t>modeled</a:t>
            </a:r>
            <a:r>
              <a:rPr lang="en-IN" dirty="0"/>
              <a:t> using the </a:t>
            </a:r>
            <a:r>
              <a:rPr lang="en-IN" b="1" dirty="0">
                <a:solidFill>
                  <a:srgbClr val="F7905B"/>
                </a:solidFill>
              </a:rPr>
              <a:t>Bohm Quantum Potential (BQP)</a:t>
            </a:r>
            <a:r>
              <a:rPr lang="en-IN" dirty="0">
                <a:solidFill>
                  <a:srgbClr val="F7905B"/>
                </a:solidFill>
              </a:rPr>
              <a:t> </a:t>
            </a:r>
            <a:r>
              <a:rPr lang="en-IN" dirty="0"/>
              <a:t>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</a:t>
            </a:r>
            <a:r>
              <a:rPr lang="en-IN" b="1" dirty="0">
                <a:solidFill>
                  <a:srgbClr val="F7905B"/>
                </a:solidFill>
              </a:rPr>
              <a:t>Lombardi mobility model</a:t>
            </a:r>
            <a:r>
              <a:rPr lang="en-IN" dirty="0">
                <a:solidFill>
                  <a:srgbClr val="F7905B"/>
                </a:solidFill>
              </a:rPr>
              <a:t> </a:t>
            </a:r>
            <a:r>
              <a:rPr lang="en-IN" dirty="0"/>
              <a:t>is used to account for mobility degradation due to phonon and Coulomb scattering.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95754-381A-7E43-A96E-A430416C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4923F-91A3-FBE8-0FEE-3CC7B616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05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6CE7-3744-645A-A8F9-EFB317B9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7905B"/>
                </a:solidFill>
              </a:rPr>
              <a:t>Performance analysis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EAE69-92BC-EF4E-A25C-95A166D9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Devices evaluated: </a:t>
            </a:r>
            <a:r>
              <a:rPr lang="en-IN" dirty="0">
                <a:solidFill>
                  <a:srgbClr val="F7905B"/>
                </a:solidFill>
              </a:rPr>
              <a:t>MFMIS NC-NWFET, NC-NSFET, NC-</a:t>
            </a:r>
            <a:r>
              <a:rPr lang="en-IN" dirty="0" err="1">
                <a:solidFill>
                  <a:srgbClr val="F7905B"/>
                </a:solidFill>
              </a:rPr>
              <a:t>FinFET</a:t>
            </a:r>
            <a:r>
              <a:rPr lang="en-IN" dirty="0"/>
              <a:t>, and their baseline counterparts.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Comparable device dimensions and doping profiles were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Simulations utilized parameters listed in Table I.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0FFC2-16BA-C40D-A97D-A031039E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18AF2-D84B-A8EB-D7D1-FB981D17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15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CAB29-A804-318E-8E3D-9F0AF22E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45" y="3777069"/>
            <a:ext cx="6431886" cy="30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4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25ACE-3C96-356F-9B32-B1B8002A9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0E50B-E88B-F780-2F31-2126BA13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58"/>
            <a:ext cx="10707303" cy="1325563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7905B"/>
                </a:solidFill>
              </a:rPr>
              <a:t>Performance analysis : </a:t>
            </a:r>
            <a:r>
              <a:rPr lang="en-IN" sz="4000" b="1" dirty="0">
                <a:solidFill>
                  <a:srgbClr val="F7905B"/>
                </a:solidFill>
              </a:rPr>
              <a:t>Transfer Characteristics</a:t>
            </a:r>
            <a:endParaRPr lang="en-IN" sz="4000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88A63-2007-1771-68D7-1352F6B27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Baseline transfer characteristics shown in Fig. 3(a); NC device characteristics in Fig. 3(b).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7905B"/>
                </a:solidFill>
              </a:rPr>
              <a:t>Ion/</a:t>
            </a:r>
            <a:r>
              <a:rPr lang="en-IN" b="1" dirty="0" err="1">
                <a:solidFill>
                  <a:srgbClr val="F7905B"/>
                </a:solidFill>
              </a:rPr>
              <a:t>Ioff</a:t>
            </a:r>
            <a:r>
              <a:rPr lang="en-IN" b="1" dirty="0">
                <a:solidFill>
                  <a:srgbClr val="F7905B"/>
                </a:solidFill>
              </a:rPr>
              <a:t> Ratio</a:t>
            </a:r>
            <a:r>
              <a:rPr lang="en-IN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NC effect enhances Ion/</a:t>
            </a:r>
            <a:r>
              <a:rPr lang="en-IN" dirty="0" err="1"/>
              <a:t>Ioff</a:t>
            </a:r>
            <a:r>
              <a:rPr lang="en-IN" dirty="0"/>
              <a:t> ratio for all NCFETs.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Cylindrical NWFET has the lowest </a:t>
            </a:r>
            <a:r>
              <a:rPr lang="en-IN" dirty="0" err="1"/>
              <a:t>Ioff</a:t>
            </a:r>
            <a:r>
              <a:rPr lang="en-IN" dirty="0"/>
              <a:t>, resulting in the best Ion/</a:t>
            </a:r>
            <a:r>
              <a:rPr lang="en-IN" dirty="0" err="1"/>
              <a:t>Ioff</a:t>
            </a:r>
            <a:r>
              <a:rPr lang="en-IN" dirty="0"/>
              <a:t> ratio, followed by NSFETs.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7905B"/>
                </a:solidFill>
              </a:rPr>
              <a:t>Subthreshold Swing (SS)</a:t>
            </a:r>
            <a:r>
              <a:rPr lang="en-IN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Cylindrical NWFET exhibits the smallest SS due to excellent electrostatic gate control via GAA structures.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11F3D-C9F5-3869-E622-4A5B9DB3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AF336-26EC-65E6-5288-CCD4C35B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16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B6FA3-1D12-F7C2-0915-5FEBF1404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38" y="2288596"/>
            <a:ext cx="4004940" cy="1349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EDE60-A74E-839F-9DA7-92AB2B40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1985"/>
            <a:ext cx="12192000" cy="49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5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6DC9D-90B4-064F-0E2F-93BC71DE2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F9CB-7731-1E11-87D0-AD8BD43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7905B"/>
                </a:solidFill>
              </a:rPr>
              <a:t>Capacitance Matching and NC Effect</a:t>
            </a:r>
            <a:endParaRPr lang="en-IN" sz="4000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138C6-33C9-4864-8C02-C527DB7D1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NC effect arises when the negative FE capacitance (CFE &lt; 0) and positive CMOS capacitance are </a:t>
            </a:r>
            <a:r>
              <a:rPr lang="en-US" dirty="0">
                <a:solidFill>
                  <a:srgbClr val="F7905B"/>
                </a:solidFill>
              </a:rPr>
              <a:t>combined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Maximum NC effect achieved when CFE is </a:t>
            </a:r>
            <a:r>
              <a:rPr lang="en-US" dirty="0">
                <a:solidFill>
                  <a:srgbClr val="F7905B"/>
                </a:solidFill>
              </a:rPr>
              <a:t>closely matched</a:t>
            </a:r>
            <a:r>
              <a:rPr lang="en-US" dirty="0"/>
              <a:t> to CMOS (-CFE = CMOS).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Thicker FE layers increase NC effect but may induce hysteresis.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905B"/>
                </a:solidFill>
              </a:rPr>
              <a:t>Capacitance matching: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NC-NSFET achieves matching with TFE = 7 nm (lowest among devices).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NC-NWFET and NC-</a:t>
            </a:r>
            <a:r>
              <a:rPr lang="en-US" dirty="0" err="1"/>
              <a:t>FinFET</a:t>
            </a:r>
            <a:r>
              <a:rPr lang="en-US" dirty="0"/>
              <a:t> match at TFE = 8 nm and 13 nm, respectively.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74EAA-12EA-7910-B683-0AF425FF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E47E3-2A78-E3F8-2DD0-0F5AFF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17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6A552-4F00-C4CB-6BFE-FA4D8EEF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" y="772964"/>
            <a:ext cx="12180905" cy="47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2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AEB23-AC2D-A1AA-1786-2A59F5A2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15E0-D7F9-56BC-234B-7D1DCD90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7905B"/>
                </a:solidFill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35022-5486-B8C0-4F4A-28EA15E54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143"/>
            <a:ext cx="10515600" cy="4351338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7905B"/>
                </a:solidFill>
                <a:effectLst/>
                <a:latin typeface="Arial" panose="020B0604020202020204" pitchFamily="34" charset="0"/>
              </a:rPr>
              <a:t>Hysteresis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7905B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Thinner FE layers reduce hysteresis, crucial for scaling NCFETs in advanced technology nodes.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NC-NSFET operates hysteresis-free at TFE = 7 nm.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7905B"/>
                </a:solidFill>
                <a:effectLst/>
                <a:latin typeface="Arial" panose="020B0604020202020204" pitchFamily="34" charset="0"/>
              </a:rPr>
              <a:t>Device Comparison at TFE = 7 nm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7905B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NC-NSFET: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38% lower SS than NC-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FinFET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9% lower SS than NC-NWFET.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35% higher Ion than NC-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FinFET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7905B"/>
                </a:solidFill>
                <a:effectLst/>
                <a:latin typeface="Arial" panose="020B0604020202020204" pitchFamily="34" charset="0"/>
              </a:rPr>
              <a:t>SS and Ion Trends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7905B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Higher TFE improves NC performance (lower SS and higher Ion).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Maximum TFE limited to 7 nm for all devices to avoid hysteresis.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54D26-E016-388C-07B3-3390105FE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4A1B3-6F8D-22DC-4544-16DBCC69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86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3E29F-9819-DC9F-DCF3-D5F8753FE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87B2-AF6E-EA99-AE67-A69A3D12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905B"/>
                </a:solidFill>
              </a:rPr>
              <a:t>Single Stack vs. Double Stack NC-NSFET</a:t>
            </a:r>
            <a:endParaRPr lang="en-IN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4BB2-92FC-6FE5-3AA9-CFB519795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F7905B"/>
                </a:solidFill>
              </a:rPr>
              <a:t>Single Stack NC-NSFET: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7905B"/>
                </a:solidFill>
              </a:rPr>
              <a:t>Structure</a:t>
            </a:r>
            <a:r>
              <a:rPr lang="en-IN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Contains three stacked nanosheet (NS) channels.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7905B"/>
                </a:solidFill>
              </a:rPr>
              <a:t>Effective Gate Width (Wₑₓₑₓ)</a:t>
            </a:r>
            <a:r>
              <a:rPr lang="en-IN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Wₑₓₑₓ = 3 × (2 × Wₙₛ + 2 × Tₙₛ).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7905B"/>
                </a:solidFill>
              </a:rPr>
              <a:t>Key Characteristics</a:t>
            </a:r>
            <a:r>
              <a:rPr lang="en-IN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At Lₓ = 80 nm, each NS in a single stack is 2.5× wider than in a double stack.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Achieves up to </a:t>
            </a:r>
            <a:r>
              <a:rPr lang="en-IN" b="1" dirty="0"/>
              <a:t>25% more Iₒₙ</a:t>
            </a:r>
            <a:r>
              <a:rPr lang="en-IN" dirty="0"/>
              <a:t> than the double stack.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Provides </a:t>
            </a:r>
            <a:r>
              <a:rPr lang="en-IN" b="1" dirty="0"/>
              <a:t>lower Subthreshold Swing (SS)</a:t>
            </a:r>
            <a:r>
              <a:rPr lang="en-IN" dirty="0"/>
              <a:t>: 13% lower at VDD = 0.7 V.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Offers a similar Iₒₙ/Iₒₑₓ ratio compared to the double stack.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25D0C-6584-E94B-0654-F333CF15F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993B6-6230-FFF3-1B64-FC7F8D84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90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B790-B89A-C744-15B3-BFB49C1D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94" y="-1653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7905B"/>
                </a:solidFill>
              </a:rPr>
              <a:t>Introduction</a:t>
            </a:r>
            <a:endParaRPr lang="en-IN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7F621-7CE7-DF80-F866-6C9B8971E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9836"/>
            <a:ext cx="12185263" cy="4351338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rgbClr val="F7905B"/>
                </a:solidFill>
              </a:rPr>
              <a:t>a. Topic Overview:- </a:t>
            </a:r>
            <a:r>
              <a:rPr lang="en-US" sz="2600" dirty="0"/>
              <a:t>The paper explores </a:t>
            </a:r>
            <a:r>
              <a:rPr lang="en-US" sz="2600" b="1" dirty="0"/>
              <a:t>Negative Capacitance in Gate-All-Around (GAA) Nanosheet Transistors</a:t>
            </a:r>
            <a:r>
              <a:rPr lang="en-US" sz="2600" dirty="0"/>
              <a:t>, a key innovation in semiconductor scaling. It addresses the growing need for energy-efficient and high-performance devices in IoT and advanced computing.</a:t>
            </a:r>
            <a:br>
              <a:rPr lang="en-US" sz="2600" dirty="0"/>
            </a:br>
            <a:endParaRPr lang="en-US" sz="2600" dirty="0"/>
          </a:p>
          <a:p>
            <a:r>
              <a:rPr lang="en-US" sz="2600" b="1" dirty="0">
                <a:solidFill>
                  <a:srgbClr val="F7905B"/>
                </a:solidFill>
              </a:rPr>
              <a:t>b. Problem Statement:- </a:t>
            </a:r>
            <a:r>
              <a:rPr lang="en-US" sz="2600" dirty="0"/>
              <a:t>Traditional transistors like </a:t>
            </a:r>
            <a:r>
              <a:rPr lang="en-US" sz="2600" dirty="0" err="1"/>
              <a:t>FinFETs</a:t>
            </a:r>
            <a:r>
              <a:rPr lang="en-US" sz="2600" dirty="0"/>
              <a:t> face scalability, short-channel effects, and high power issues. This paper proposes integrating negative capacitance in GAA nanosheet transistors to overcome these challenges.</a:t>
            </a:r>
          </a:p>
          <a:p>
            <a:endParaRPr lang="en-US" sz="2600" dirty="0"/>
          </a:p>
          <a:p>
            <a:r>
              <a:rPr lang="en-US" sz="2600" b="1" dirty="0">
                <a:solidFill>
                  <a:srgbClr val="F7905B"/>
                </a:solidFill>
              </a:rPr>
              <a:t>c. Objective:- </a:t>
            </a:r>
            <a:r>
              <a:rPr lang="en-US" sz="2600" dirty="0"/>
              <a:t>To analyze and optimize </a:t>
            </a:r>
            <a:r>
              <a:rPr lang="en-US" sz="2600" b="1" dirty="0"/>
              <a:t>NC-GAA nanosheet transistors</a:t>
            </a:r>
            <a:r>
              <a:rPr lang="en-US" sz="2600" dirty="0"/>
              <a:t> for sub-60 mV/decade switching and benchmark their performance against existing architectures.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>
                <a:solidFill>
                  <a:srgbClr val="F7905B"/>
                </a:solidFill>
              </a:rPr>
              <a:t>d. Motivation:- </a:t>
            </a:r>
            <a:r>
              <a:rPr lang="en-US" sz="2600" dirty="0"/>
              <a:t>The demand for ultra-low power, compact, and scalable devices drives the need for NC-based transistors to meet industry and sustainability goals.</a:t>
            </a:r>
          </a:p>
          <a:p>
            <a:pPr marL="0" indent="0">
              <a:buNone/>
            </a:pPr>
            <a:endParaRPr lang="en-IN" sz="2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70046-1D79-BBDF-1438-2DB54F9DF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DF3B1-4CC0-15A4-691B-37E8E43F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57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0306-3B0B-88AE-2E65-0BA1F9663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A4F9-53F3-2194-A9C5-6E6CC9AF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905B"/>
                </a:solidFill>
              </a:rPr>
              <a:t>Single Stack vs. Double Stack NC-NSFET</a:t>
            </a:r>
            <a:endParaRPr lang="en-IN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7B99-32B4-A263-018E-ECCC81547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7905B"/>
                </a:solidFill>
              </a:rPr>
              <a:t>Double Stack NC-NSFET: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7905B"/>
                </a:solidFill>
              </a:rPr>
              <a:t>Structure</a:t>
            </a:r>
            <a:r>
              <a:rPr lang="en-IN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Composed of two single-stack columns.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7905B"/>
                </a:solidFill>
              </a:rPr>
              <a:t>Effective Gate Width (Wₑₓₑₓ)</a:t>
            </a:r>
            <a:r>
              <a:rPr lang="en-IN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Wₑₓₑₓ = 6 × (2 × Wₙₛ + 2 × Tₙₛ).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7905B"/>
                </a:solidFill>
              </a:rPr>
              <a:t>Key Characteristics</a:t>
            </a:r>
            <a:r>
              <a:rPr lang="en-IN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Requires </a:t>
            </a:r>
            <a:r>
              <a:rPr lang="en-IN" b="1" dirty="0"/>
              <a:t>higher V₉</a:t>
            </a:r>
            <a:r>
              <a:rPr lang="en-IN" dirty="0"/>
              <a:t> for channel inversion.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Slightly better gate control compared to a single stack.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Marginal improvement in the Iₒₙ/Iₒₑₓ ratio at higher VDD.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2A734-2A8F-FC1C-34C4-4E9BD0B9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B5B93-7013-B628-B47D-EC22AE58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20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8E67E-E7C4-8D64-A717-CB526312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" y="0"/>
            <a:ext cx="1212590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AB4C4-F0CB-9AB5-3448-29F3CF408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2" y="0"/>
            <a:ext cx="11007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711FC-CBCA-2197-DB0C-A5E089EC1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104D-BA9B-107C-8CEB-B8FC5B94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37" y="104704"/>
            <a:ext cx="11655268" cy="1325563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7905B"/>
                </a:solidFill>
              </a:rPr>
              <a:t>Performance analysis : Stacked NC-NSFET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D86D5-BEC8-4528-82F8-55B712EE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535" y="1017037"/>
            <a:ext cx="11655268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7905B"/>
                </a:solidFill>
              </a:rPr>
              <a:t>Advantages of GAA Stacked NSFETs</a:t>
            </a:r>
            <a:r>
              <a:rPr lang="en-US" dirty="0">
                <a:solidFill>
                  <a:srgbClr val="F7905B"/>
                </a:solidFill>
              </a:rPr>
              <a:t>:</a:t>
            </a:r>
          </a:p>
          <a:p>
            <a:pPr lvl="1"/>
            <a:r>
              <a:rPr lang="en-US" dirty="0"/>
              <a:t>Superior performance compared to single-channel devices.</a:t>
            </a:r>
          </a:p>
          <a:p>
            <a:pPr lvl="1"/>
            <a:r>
              <a:rPr lang="en-US" dirty="0"/>
              <a:t>Higher effective gate width (Wₑₓₑₓ) increases Iₒₙ.</a:t>
            </a:r>
          </a:p>
          <a:p>
            <a:pPr lvl="1"/>
            <a:r>
              <a:rPr lang="en-US" dirty="0"/>
              <a:t>Adding more stacked channels further enhances Iₒₙ.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solidFill>
                  <a:srgbClr val="F7905B"/>
                </a:solidFill>
                <a:effectLst/>
                <a:ea typeface="Calibri" panose="020F0502020204030204" pitchFamily="34" charset="0"/>
              </a:rPr>
              <a:t>Single Stack NC-NSFET:</a:t>
            </a:r>
          </a:p>
          <a:p>
            <a:pPr lvl="1">
              <a:lnSpc>
                <a:spcPct val="100000"/>
              </a:lnSpc>
              <a:spcAft>
                <a:spcPts val="800"/>
              </a:spcAft>
            </a:pPr>
            <a:r>
              <a:rPr lang="en-IN" kern="100" dirty="0">
                <a:effectLst/>
                <a:ea typeface="Calibri" panose="020F0502020204030204" pitchFamily="34" charset="0"/>
              </a:rPr>
              <a:t>Higher Iₒₙ, lower SS, and similar Iₒₙ/Iₒₑₓ ratio compared to a double stack.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IN" b="1" kern="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Double Stack NC-NSFET:</a:t>
            </a:r>
          </a:p>
          <a:p>
            <a:pPr lvl="1">
              <a:lnSpc>
                <a:spcPct val="100000"/>
              </a:lnSpc>
              <a:spcAft>
                <a:spcPts val="800"/>
              </a:spcAft>
            </a:pPr>
            <a:r>
              <a:rPr lang="en-IN" kern="100" dirty="0">
                <a:effectLst/>
                <a:ea typeface="Calibri" panose="020F0502020204030204" pitchFamily="34" charset="0"/>
              </a:rPr>
              <a:t>Slightly better gate control but requires higher V₉ and shows marginal Iₒₙ/Iₒₑₓ improvements.</a:t>
            </a:r>
            <a:endParaRPr lang="en-US" kern="10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7905B"/>
                </a:solidFill>
              </a:rPr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Due to its superior Iₒₙ, lower SS, and comparable Iₒₙ/Iₒₑₓ ratio, only </a:t>
            </a:r>
            <a:r>
              <a:rPr lang="en-US" sz="2400" b="1" dirty="0"/>
              <a:t>single stack NC-NSFET devices</a:t>
            </a:r>
            <a:r>
              <a:rPr lang="en-US" sz="2400" dirty="0"/>
              <a:t> are considered for further analysis.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IN" sz="2800" kern="100" dirty="0">
              <a:effectLst/>
              <a:ea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2EA40-9EBD-6AF4-304B-14A226834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EC73E-A4D9-8EA9-9765-6C592BEB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21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0C6196-B817-5A62-365F-99AE9F22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04"/>
            <a:ext cx="12199386" cy="6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228B8-9455-E99C-A47C-36A376B4F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A993-0FFC-E457-C9A8-7F6017DD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7905B"/>
                </a:solidFill>
              </a:rPr>
              <a:t>DIBR and Negative Differential Resistance</a:t>
            </a:r>
            <a:br>
              <a:rPr lang="en-US" sz="4000" dirty="0">
                <a:solidFill>
                  <a:srgbClr val="F7905B"/>
                </a:solidFill>
              </a:rPr>
            </a:br>
            <a:r>
              <a:rPr lang="en-US" sz="4000" dirty="0">
                <a:solidFill>
                  <a:srgbClr val="F7905B"/>
                </a:solidFill>
              </a:rPr>
              <a:t>Characteristics</a:t>
            </a:r>
            <a:endParaRPr lang="en-IN" sz="4000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C2AA2-EB2E-5BDD-3B5A-C5E3801D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7905B"/>
                </a:solidFill>
              </a:rPr>
              <a:t>Phenomena in NCFETs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7905B"/>
                </a:solidFill>
              </a:rPr>
              <a:t>Negative Drain-Induced Barrier Lowering (N-DIBL):</a:t>
            </a:r>
            <a:endParaRPr lang="en-IN" dirty="0">
              <a:solidFill>
                <a:srgbClr val="F7905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Unlike conventional MOSFETs, the potential barrier rises with increasing V</a:t>
            </a:r>
            <a:r>
              <a:rPr lang="en-IN" baseline="-25000" dirty="0"/>
              <a:t>D</a:t>
            </a:r>
            <a:r>
              <a:rPr lang="en-IN" dirty="0"/>
              <a:t>​, leading to </a:t>
            </a:r>
            <a:r>
              <a:rPr lang="en-IN" b="1" dirty="0"/>
              <a:t>Drain-Induced Barrier Rising (DIBR)</a:t>
            </a:r>
            <a:r>
              <a:rPr lang="en-IN" dirty="0"/>
              <a:t> </a:t>
            </a:r>
            <a:r>
              <a:rPr lang="en-IN" dirty="0" err="1"/>
              <a:t>behavior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This </a:t>
            </a:r>
            <a:r>
              <a:rPr lang="en-IN" dirty="0" err="1"/>
              <a:t>behavior</a:t>
            </a:r>
            <a:r>
              <a:rPr lang="en-IN" dirty="0"/>
              <a:t> reduces </a:t>
            </a:r>
            <a:r>
              <a:rPr lang="en-IN" dirty="0" err="1"/>
              <a:t>I</a:t>
            </a:r>
            <a:r>
              <a:rPr lang="en-IN" baseline="-25000" dirty="0" err="1"/>
              <a:t>D</a:t>
            </a:r>
            <a:r>
              <a:rPr lang="en-IN" dirty="0" err="1"/>
              <a:t>with</a:t>
            </a:r>
            <a:r>
              <a:rPr lang="en-IN" dirty="0"/>
              <a:t> increasing V</a:t>
            </a:r>
            <a:r>
              <a:rPr lang="en-IN" baseline="-25000" dirty="0"/>
              <a:t>D</a:t>
            </a:r>
            <a:r>
              <a:rPr lang="en-IN" dirty="0"/>
              <a:t>​, causing </a:t>
            </a:r>
            <a:r>
              <a:rPr lang="en-IN" b="1" dirty="0"/>
              <a:t>Negative Differential Resistance (NDR)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7905B"/>
                </a:solidFill>
              </a:rPr>
              <a:t>Negative Differential Resistance (NDR):</a:t>
            </a:r>
            <a:endParaRPr lang="en-IN" dirty="0">
              <a:solidFill>
                <a:srgbClr val="F7905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I</a:t>
            </a:r>
            <a:r>
              <a:rPr lang="en-IN" baseline="-25000" dirty="0" err="1"/>
              <a:t>D</a:t>
            </a:r>
            <a:r>
              <a:rPr lang="en-IN" dirty="0" err="1"/>
              <a:t>decreases</a:t>
            </a:r>
            <a:r>
              <a:rPr lang="en-IN" dirty="0"/>
              <a:t> with increasing V</a:t>
            </a:r>
            <a:r>
              <a:rPr lang="en-IN" baseline="-25000" dirty="0"/>
              <a:t>D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NDR is influenced by differential gain (Aᵥ) and gate-drain coupling factor (</a:t>
            </a:r>
            <a:r>
              <a:rPr lang="en-US" dirty="0" err="1"/>
              <a:t>ηₓGD</a:t>
            </a:r>
            <a:r>
              <a:rPr lang="en-US" dirty="0"/>
              <a:t>), which affect the internal node voltage (Vᵢₙₜ).</a:t>
            </a:r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9B922-DE50-499B-8A9F-AC9FDCC1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CE000-8AC3-7F5D-D524-4B1652009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22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DE92CE-D758-8352-6A58-793A9068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19" y="47448"/>
            <a:ext cx="12239705" cy="69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AF3D-58F8-06E0-8624-7B54ED8EC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D18C-DAAE-00B0-DC5F-937911AE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709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7905B"/>
                </a:solidFill>
              </a:rPr>
              <a:t>Device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783A1-BABD-7138-DFAE-6EEE0B642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pPr marL="0" marR="0" indent="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400" b="1" i="0" kern="1200" baseline="0" dirty="0">
                <a:ln>
                  <a:noFill/>
                </a:ln>
                <a:solidFill>
                  <a:srgbClr val="F7905B"/>
                </a:solidFill>
                <a:effectLst/>
              </a:rPr>
              <a:t>Impact of T</a:t>
            </a:r>
            <a:r>
              <a:rPr lang="en-US" sz="2400" b="1" i="0" kern="1200" baseline="-25000" dirty="0">
                <a:ln>
                  <a:noFill/>
                </a:ln>
                <a:solidFill>
                  <a:srgbClr val="F7905B"/>
                </a:solidFill>
                <a:effectLst/>
              </a:rPr>
              <a:t>FE</a:t>
            </a:r>
            <a:r>
              <a:rPr lang="en-US" sz="2400" b="1" i="0" kern="1200" baseline="0" dirty="0">
                <a:ln>
                  <a:noFill/>
                </a:ln>
                <a:solidFill>
                  <a:srgbClr val="F7905B"/>
                </a:solidFill>
                <a:effectLst/>
              </a:rPr>
              <a:t>:</a:t>
            </a:r>
          </a:p>
          <a:p>
            <a:pPr marL="0" marR="0" indent="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400" b="1" i="0" kern="1200" baseline="0" dirty="0">
                <a:ln>
                  <a:noFill/>
                </a:ln>
                <a:effectLst/>
              </a:rPr>
              <a:t>T</a:t>
            </a:r>
            <a:r>
              <a:rPr lang="en-US" sz="2400" b="1" i="0" kern="1200" baseline="-25000" dirty="0">
                <a:ln>
                  <a:noFill/>
                </a:ln>
                <a:effectLst/>
              </a:rPr>
              <a:t>FE</a:t>
            </a:r>
            <a:r>
              <a:rPr lang="en-US" sz="2400" b="1" i="0" kern="1200" baseline="0" dirty="0">
                <a:ln>
                  <a:noFill/>
                </a:ln>
                <a:effectLst/>
              </a:rPr>
              <a:t> influences C</a:t>
            </a:r>
            <a:r>
              <a:rPr lang="en-US" sz="2400" b="1" i="0" kern="1200" baseline="-25000" dirty="0">
                <a:ln>
                  <a:noFill/>
                </a:ln>
                <a:effectLst/>
              </a:rPr>
              <a:t>FE</a:t>
            </a:r>
            <a:r>
              <a:rPr lang="en-US" sz="2400" b="1" i="0" kern="1200" baseline="0" dirty="0">
                <a:ln>
                  <a:noFill/>
                </a:ln>
                <a:effectLst/>
              </a:rPr>
              <a:t>, which directly affects DIBR and NDR.</a:t>
            </a:r>
          </a:p>
          <a:p>
            <a:pPr marL="0" marR="0" indent="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400" b="1" i="0" kern="1200" baseline="0" dirty="0">
                <a:ln>
                  <a:noFill/>
                </a:ln>
                <a:effectLst/>
              </a:rPr>
              <a:t>A thicker T</a:t>
            </a:r>
            <a:r>
              <a:rPr lang="en-US" sz="2400" b="1" i="0" kern="1200" baseline="-25000" dirty="0">
                <a:ln>
                  <a:noFill/>
                </a:ln>
                <a:effectLst/>
              </a:rPr>
              <a:t>FE</a:t>
            </a:r>
            <a:endParaRPr lang="en-US" sz="2400" b="1" i="0" kern="1200" baseline="0" dirty="0">
              <a:ln>
                <a:noFill/>
              </a:ln>
              <a:effectLst/>
            </a:endParaRPr>
          </a:p>
          <a:p>
            <a:pPr marL="0" marR="0" indent="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400" b="1" i="0" kern="1200" baseline="0" dirty="0">
                <a:ln>
                  <a:noFill/>
                </a:ln>
                <a:effectLst/>
              </a:rPr>
              <a:t>- Lowers subthreshold swing (SS).</a:t>
            </a:r>
          </a:p>
          <a:p>
            <a:pPr marL="0" marR="0" indent="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400" b="1" i="0" kern="1200" baseline="0" dirty="0">
                <a:ln>
                  <a:noFill/>
                </a:ln>
                <a:effectLst/>
              </a:rPr>
              <a:t>- Enhances NDR, potentially causing hysteresis.</a:t>
            </a:r>
          </a:p>
          <a:p>
            <a:pPr marL="0" marR="0" indent="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400" b="1" i="0" kern="1200" baseline="0" dirty="0">
                <a:ln>
                  <a:noFill/>
                </a:ln>
                <a:solidFill>
                  <a:srgbClr val="F7905B"/>
                </a:solidFill>
                <a:effectLst/>
              </a:rPr>
              <a:t>Output Conductance (</a:t>
            </a:r>
            <a:r>
              <a:rPr lang="en-US" sz="2400" b="1" i="0" kern="1200" baseline="0" dirty="0" err="1">
                <a:ln>
                  <a:noFill/>
                </a:ln>
                <a:solidFill>
                  <a:srgbClr val="F7905B"/>
                </a:solidFill>
                <a:effectLst/>
              </a:rPr>
              <a:t>g_ds</a:t>
            </a:r>
            <a:r>
              <a:rPr lang="en-US" sz="2400" b="1" i="0" kern="1200" baseline="0" dirty="0">
                <a:ln>
                  <a:noFill/>
                </a:ln>
                <a:solidFill>
                  <a:srgbClr val="F7905B"/>
                </a:solidFill>
                <a:effectLst/>
              </a:rPr>
              <a:t>):</a:t>
            </a:r>
          </a:p>
          <a:p>
            <a:pPr marL="0" marR="0" indent="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400" b="1" i="0" kern="1200" baseline="0" dirty="0">
                <a:ln>
                  <a:noFill/>
                </a:ln>
                <a:effectLst/>
              </a:rPr>
              <a:t>Defined as </a:t>
            </a:r>
            <a:r>
              <a:rPr lang="en-US" sz="2400" b="1" i="0" kern="1200" baseline="0" dirty="0" err="1">
                <a:ln>
                  <a:noFill/>
                </a:ln>
                <a:effectLst/>
              </a:rPr>
              <a:t>g_ds</a:t>
            </a:r>
            <a:r>
              <a:rPr lang="en-US" sz="2400" b="1" i="0" kern="1200" baseline="0" dirty="0">
                <a:ln>
                  <a:noFill/>
                </a:ln>
                <a:effectLst/>
              </a:rPr>
              <a:t> = </a:t>
            </a:r>
            <a:r>
              <a:rPr lang="el-GR" sz="2400" b="1" i="0" kern="1200" baseline="0" dirty="0">
                <a:ln>
                  <a:noFill/>
                </a:ln>
                <a:effectLst/>
              </a:rPr>
              <a:t>Δ</a:t>
            </a:r>
            <a:r>
              <a:rPr lang="en-US" sz="2400" b="1" i="0" kern="1200" baseline="0" dirty="0">
                <a:ln>
                  <a:noFill/>
                </a:ln>
                <a:effectLst/>
              </a:rPr>
              <a:t>I_D / </a:t>
            </a:r>
            <a:r>
              <a:rPr lang="el-GR" sz="2400" b="1" i="0" kern="1200" baseline="0" dirty="0">
                <a:ln>
                  <a:noFill/>
                </a:ln>
                <a:effectLst/>
              </a:rPr>
              <a:t>Δ</a:t>
            </a:r>
            <a:r>
              <a:rPr lang="en-US" sz="2400" b="1" i="0" kern="1200" baseline="0" dirty="0">
                <a:ln>
                  <a:noFill/>
                </a:ln>
                <a:effectLst/>
              </a:rPr>
              <a:t>V_D.</a:t>
            </a:r>
          </a:p>
          <a:p>
            <a:pPr marL="0" marR="0" indent="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400" b="1" i="0" kern="1200" baseline="0" dirty="0" err="1">
                <a:ln>
                  <a:noFill/>
                </a:ln>
                <a:effectLst/>
              </a:rPr>
              <a:t>g_ds</a:t>
            </a:r>
            <a:r>
              <a:rPr lang="en-US" sz="2400" b="1" i="0" kern="1200" baseline="0" dirty="0">
                <a:ln>
                  <a:noFill/>
                </a:ln>
                <a:effectLst/>
              </a:rPr>
              <a:t> depends on V_D, V_G, and TFET_FE (T_FE).</a:t>
            </a:r>
          </a:p>
          <a:p>
            <a:pPr marL="0" marR="0" indent="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400" b="1" i="0" kern="1200" baseline="0" dirty="0">
                <a:ln>
                  <a:noFill/>
                </a:ln>
                <a:effectLst/>
              </a:rPr>
              <a:t>- Negative </a:t>
            </a:r>
            <a:r>
              <a:rPr lang="en-US" sz="2400" b="1" i="0" kern="1200" baseline="0" dirty="0" err="1">
                <a:ln>
                  <a:noFill/>
                </a:ln>
                <a:effectLst/>
              </a:rPr>
              <a:t>g_ds</a:t>
            </a:r>
            <a:r>
              <a:rPr lang="en-US" sz="2400" b="1" i="0" kern="1200" baseline="0" dirty="0">
                <a:ln>
                  <a:noFill/>
                </a:ln>
                <a:effectLst/>
              </a:rPr>
              <a:t>: Indicates a strong NDR effect.</a:t>
            </a:r>
          </a:p>
          <a:p>
            <a:pPr marL="0" marR="0" indent="0" algn="l" rtl="0" eaLnBrk="0" fontAlgn="base" latinLnBrk="0" hangingPunct="0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400" b="1" i="0" kern="1200" baseline="0" dirty="0">
                <a:ln>
                  <a:noFill/>
                </a:ln>
                <a:effectLst/>
              </a:rPr>
              <a:t>- Positive </a:t>
            </a:r>
            <a:r>
              <a:rPr lang="en-US" sz="2400" b="1" i="0" kern="1200" baseline="0" dirty="0" err="1">
                <a:ln>
                  <a:noFill/>
                </a:ln>
                <a:effectLst/>
              </a:rPr>
              <a:t>g_ds</a:t>
            </a:r>
            <a:r>
              <a:rPr lang="en-US" sz="2400" b="1" i="0" kern="1200" baseline="0" dirty="0">
                <a:ln>
                  <a:noFill/>
                </a:ln>
                <a:effectLst/>
              </a:rPr>
              <a:t>: Achieved by engineering asymmetric source/drain parasitic capacitances.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369CD-E5D7-861E-9558-095EB40D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B7F84-8604-DF0C-3D9F-054B5FBB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98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72BD5-9820-02F9-067B-66641EEAB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6346-4599-A4EB-6B48-A27701F2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 from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56607-2C00-C837-BC55-4020A89F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478"/>
            <a:ext cx="11268457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Fig. 5(a):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Shows the potential profile for single stack NC-NSFET at V_G = 0.2 V and T_FE = 4.5 nm.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Inset: Output characteristics (I_D vs. V_D) display NDR </a:t>
            </a:r>
            <a:r>
              <a:rPr lang="en-IN" sz="2000" b="1" dirty="0" err="1"/>
              <a:t>behavior</a:t>
            </a:r>
            <a:r>
              <a:rPr lang="en-IN" sz="20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Fig. 5(b):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Plots </a:t>
            </a:r>
            <a:r>
              <a:rPr lang="en-IN" sz="2000" b="1" dirty="0" err="1"/>
              <a:t>g_ds</a:t>
            </a:r>
            <a:r>
              <a:rPr lang="en-IN" sz="2000" b="1" dirty="0"/>
              <a:t> versus V_D at two gate biases for T_FE = 4.5 nm.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Negative </a:t>
            </a:r>
            <a:r>
              <a:rPr lang="en-IN" sz="2000" b="1" dirty="0" err="1"/>
              <a:t>g_ds</a:t>
            </a:r>
            <a:r>
              <a:rPr lang="en-IN" sz="2000" b="1" dirty="0"/>
              <a:t> shifts to higher V_D with increased gate bias.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Fig. 6: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Illustrates SS and DIBL improvements with L_G scaling for a device with three nanosheets, each 7 nm × 80 nm in size.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Summary: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- NCFETs exhibit DIBL and NDR, which can be tuned by T_FE and other device parameters.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- Scaling L_G improves SS and DIBL due to enhanced differential gain.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- NDR can be mitigated or enhanced by engineering device capacitances and </a:t>
            </a:r>
            <a:r>
              <a:rPr lang="en-IN" sz="2000" b="1" dirty="0" err="1"/>
              <a:t>parasitics</a:t>
            </a:r>
            <a:r>
              <a:rPr lang="en-IN" sz="2000" b="1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2F890-24A3-3E21-00CF-E7E3B6659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DDA70-A0B2-5253-E9C5-CCF742CA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24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6F5BE9-4DE1-AB25-A05F-CD9011DF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3872965"/>
            <a:ext cx="10930999" cy="2985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E4C0E7-B862-54A8-B5A1-E35DF918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1" y="-31310"/>
            <a:ext cx="9901645" cy="387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0E295-52B2-3E9A-97B4-812BD86BD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6402-EAC7-82B2-D57C-DBA96629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18" y="10120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7905B"/>
                </a:solidFill>
              </a:rPr>
              <a:t>Switching Delay and Energy in Single Stack NC-NSFET</a:t>
            </a:r>
            <a:endParaRPr lang="en-IN" sz="4000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6F2DF-EC02-2E85-9E79-98A3EF735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4" y="1339686"/>
            <a:ext cx="10515600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Switching Delay: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Formula: Delay = </a:t>
            </a:r>
            <a:r>
              <a:rPr lang="en-IN" sz="2000" b="1" dirty="0" err="1"/>
              <a:t>C_inv</a:t>
            </a:r>
            <a:r>
              <a:rPr lang="en-IN" sz="2000" b="1" dirty="0"/>
              <a:t> ⋅ V_DD / </a:t>
            </a:r>
            <a:r>
              <a:rPr lang="en-IN" sz="2000" b="1" dirty="0" err="1"/>
              <a:t>I_on</a:t>
            </a:r>
            <a:r>
              <a:rPr lang="en-IN" sz="2000" b="1" dirty="0"/>
              <a:t> = </a:t>
            </a:r>
            <a:r>
              <a:rPr lang="el-GR" sz="2000" b="1" dirty="0"/>
              <a:t>Δ</a:t>
            </a:r>
            <a:r>
              <a:rPr lang="en-IN" sz="2000" b="1" dirty="0"/>
              <a:t>Q_G / </a:t>
            </a:r>
            <a:r>
              <a:rPr lang="en-IN" sz="2000" b="1" dirty="0" err="1"/>
              <a:t>I_on</a:t>
            </a:r>
            <a:r>
              <a:rPr lang="en-IN" sz="2000" b="1" dirty="0"/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Depends on inversion capacitance (</a:t>
            </a:r>
            <a:r>
              <a:rPr lang="en-IN" sz="2000" b="1" dirty="0" err="1"/>
              <a:t>C_inv</a:t>
            </a:r>
            <a:r>
              <a:rPr lang="en-IN" sz="2000" b="1" dirty="0"/>
              <a:t>), differential gate charge (</a:t>
            </a:r>
            <a:r>
              <a:rPr lang="el-GR" sz="2000" b="1" dirty="0"/>
              <a:t>Δ</a:t>
            </a:r>
            <a:r>
              <a:rPr lang="en-IN" sz="2000" b="1" dirty="0"/>
              <a:t>Q_G), and on-current (</a:t>
            </a:r>
            <a:r>
              <a:rPr lang="en-IN" sz="2000" b="1" dirty="0" err="1"/>
              <a:t>I_on</a:t>
            </a:r>
            <a:r>
              <a:rPr lang="en-IN" sz="2000" b="1" dirty="0"/>
              <a:t>).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Switching Energy: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Formula: Energy = </a:t>
            </a:r>
            <a:r>
              <a:rPr lang="el-GR" sz="2000" b="1" dirty="0"/>
              <a:t>Δ</a:t>
            </a:r>
            <a:r>
              <a:rPr lang="en-IN" sz="2000" b="1" dirty="0"/>
              <a:t>Q_G ⋅ V_DD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Differential Gate Charge (</a:t>
            </a:r>
            <a:r>
              <a:rPr lang="el-GR" sz="2000" b="1" dirty="0">
                <a:solidFill>
                  <a:srgbClr val="F7905B"/>
                </a:solidFill>
              </a:rPr>
              <a:t>Δ</a:t>
            </a:r>
            <a:r>
              <a:rPr lang="en-IN" sz="2000" b="1" dirty="0">
                <a:solidFill>
                  <a:srgbClr val="F7905B"/>
                </a:solidFill>
              </a:rPr>
              <a:t>Q_G):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000" b="1" dirty="0"/>
              <a:t>Δ</a:t>
            </a:r>
            <a:r>
              <a:rPr lang="en-IN" sz="2000" b="1" dirty="0"/>
              <a:t>Q_G = Q_G(V_GS = V_DD) − Q_G(V_GS = 0)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Performance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- Larger W_EFF in NC-NSFETs leads to higher </a:t>
            </a:r>
            <a:r>
              <a:rPr lang="en-IN" sz="2000" b="1" dirty="0" err="1"/>
              <a:t>I_on</a:t>
            </a:r>
            <a:r>
              <a:rPr lang="en-IN" sz="2000" b="1" dirty="0"/>
              <a:t> and faster switching.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- Faster switching compared to NC-</a:t>
            </a:r>
            <a:r>
              <a:rPr lang="en-IN" sz="2000" b="1" dirty="0" err="1"/>
              <a:t>FinFETs</a:t>
            </a:r>
            <a:r>
              <a:rPr lang="en-IN" sz="2000" b="1" dirty="0"/>
              <a:t> and NC-NWFETs of similar dimensions.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Effect of Operating Voltage: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- Higher V_DD increases </a:t>
            </a:r>
            <a:r>
              <a:rPr lang="el-GR" sz="2000" b="1" dirty="0"/>
              <a:t>Δ</a:t>
            </a:r>
            <a:r>
              <a:rPr lang="en-IN" sz="2000" b="1" dirty="0"/>
              <a:t>Q_G, resulting in longer delays and higher energy consumption.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D619D-6A2B-9E09-052E-92529AA2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D4130-61B2-3083-9D56-9DE8B0310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25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2C288-0FEA-6FDD-BFC2-75E8B9E6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29" y="0"/>
            <a:ext cx="11412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1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8FCA8-2A84-D187-2290-D2C96A2E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EB1A-8DA7-25EB-78B4-EA59B7FE5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" y="182245"/>
            <a:ext cx="12043955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7905B"/>
                </a:solidFill>
              </a:rPr>
              <a:t>Performance of NC-NSFETs Based on NS Dimensions</a:t>
            </a:r>
            <a:endParaRPr lang="en-IN" sz="4000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34FF-E281-4730-30B5-042D3B70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193382"/>
            <a:ext cx="1231043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7905B"/>
                </a:solidFill>
              </a:rPr>
              <a:t>Key Parameters:</a:t>
            </a:r>
          </a:p>
          <a:p>
            <a:pPr marL="0" indent="0">
              <a:buNone/>
            </a:pPr>
            <a:r>
              <a:rPr lang="en-US" sz="2000" dirty="0"/>
              <a:t>- Width (W_NS) and Thickness (T_NS) of the nanosheet (NS) significantly affect drive current and performance.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7905B"/>
                </a:solidFill>
              </a:rPr>
              <a:t>Transfer Characteristics (I_D-V_G):</a:t>
            </a:r>
          </a:p>
          <a:p>
            <a:pPr marL="0" indent="0">
              <a:buNone/>
            </a:pPr>
            <a:r>
              <a:rPr lang="en-US" sz="2000" dirty="0"/>
              <a:t>- For thinner NS (T_NS decreases from 5 nm to 3 nm, W_NS = 20 nm):  </a:t>
            </a:r>
          </a:p>
          <a:p>
            <a:pPr marL="0" indent="0">
              <a:buNone/>
            </a:pPr>
            <a:r>
              <a:rPr lang="en-US" sz="2000" dirty="0"/>
              <a:t>  - Both </a:t>
            </a:r>
            <a:r>
              <a:rPr lang="en-US" sz="2000" dirty="0" err="1"/>
              <a:t>I_on</a:t>
            </a:r>
            <a:r>
              <a:rPr lang="en-US" sz="2000" dirty="0"/>
              <a:t> and </a:t>
            </a:r>
            <a:r>
              <a:rPr lang="en-US" sz="2000" dirty="0" err="1"/>
              <a:t>I_off</a:t>
            </a:r>
            <a:r>
              <a:rPr lang="en-US" sz="2000" dirty="0"/>
              <a:t> decrease.  </a:t>
            </a:r>
          </a:p>
          <a:p>
            <a:pPr marL="0" indent="0">
              <a:buNone/>
            </a:pPr>
            <a:r>
              <a:rPr lang="en-US" sz="2000" dirty="0"/>
              <a:t>  - </a:t>
            </a:r>
            <a:r>
              <a:rPr lang="en-US" sz="2000" dirty="0">
                <a:solidFill>
                  <a:srgbClr val="F7905B"/>
                </a:solidFill>
              </a:rPr>
              <a:t>Reasons: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    - Increased effective bandgap  </a:t>
            </a:r>
          </a:p>
          <a:p>
            <a:pPr marL="0" indent="0">
              <a:buNone/>
            </a:pPr>
            <a:r>
              <a:rPr lang="en-US" sz="2000" dirty="0"/>
              <a:t>    - Enhanced barrier height  </a:t>
            </a:r>
          </a:p>
          <a:p>
            <a:pPr marL="0" indent="0">
              <a:buNone/>
            </a:pPr>
            <a:r>
              <a:rPr lang="en-US" sz="2000" dirty="0"/>
              <a:t>    - Reduced density of states  </a:t>
            </a:r>
          </a:p>
          <a:p>
            <a:pPr marL="0" indent="0">
              <a:buNone/>
            </a:pPr>
            <a:r>
              <a:rPr lang="en-US" sz="2000" dirty="0"/>
              <a:t>    - Mobility degradation  </a:t>
            </a:r>
          </a:p>
          <a:p>
            <a:pPr marL="0" indent="0">
              <a:buNone/>
            </a:pPr>
            <a:r>
              <a:rPr lang="en-US" sz="2000" dirty="0"/>
              <a:t>    - Increased perpendicular electric field  </a:t>
            </a:r>
          </a:p>
          <a:p>
            <a:pPr marL="0" indent="0">
              <a:buNone/>
            </a:pPr>
            <a:r>
              <a:rPr lang="en-US" sz="2000" dirty="0"/>
              <a:t>  - Thinner NS requires a higher V_G for saturation current.  </a:t>
            </a:r>
          </a:p>
          <a:p>
            <a:pPr marL="0" indent="0">
              <a:buNone/>
            </a:pPr>
            <a:r>
              <a:rPr lang="en-US" sz="2000" dirty="0"/>
              <a:t>- Adding the FE layer compensates for the reduced </a:t>
            </a:r>
            <a:r>
              <a:rPr lang="en-US" sz="2000" dirty="0" err="1"/>
              <a:t>I_on</a:t>
            </a:r>
            <a:r>
              <a:rPr lang="en-US" sz="2000" dirty="0"/>
              <a:t>, improving the </a:t>
            </a:r>
            <a:r>
              <a:rPr lang="en-US" sz="2000" dirty="0" err="1"/>
              <a:t>I_on</a:t>
            </a:r>
            <a:r>
              <a:rPr lang="en-US" sz="2000" dirty="0"/>
              <a:t>/</a:t>
            </a:r>
            <a:r>
              <a:rPr lang="en-US" sz="2000" dirty="0" err="1"/>
              <a:t>I_off</a:t>
            </a:r>
            <a:r>
              <a:rPr lang="en-US" sz="2000" dirty="0"/>
              <a:t> ratio.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9281D-C702-BEBB-0FB4-50E03E88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ECB5C-BE1B-A804-D61B-E9FC4C82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4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EEF1-4E51-04F6-1F08-E64A4A71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6AF3-F625-6B8B-656E-7E5F3988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57" y="143019"/>
            <a:ext cx="12691872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7905B"/>
                </a:solidFill>
              </a:rPr>
              <a:t>Performance of NC-NSFETs Based on NS Dimensions</a:t>
            </a:r>
            <a:endParaRPr lang="en-IN" sz="4000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C058A-AE37-BFF7-334F-A07F5447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156807"/>
            <a:ext cx="11832771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Effect of NS Dimensions on </a:t>
            </a:r>
            <a:r>
              <a:rPr lang="en-IN" sz="2000" b="1" dirty="0" err="1">
                <a:solidFill>
                  <a:srgbClr val="F7905B"/>
                </a:solidFill>
              </a:rPr>
              <a:t>I_on</a:t>
            </a:r>
            <a:r>
              <a:rPr lang="en-IN" sz="2000" b="1" dirty="0">
                <a:solidFill>
                  <a:srgbClr val="F7905B"/>
                </a:solidFill>
              </a:rPr>
              <a:t>/</a:t>
            </a:r>
            <a:r>
              <a:rPr lang="en-IN" sz="2000" b="1" dirty="0" err="1">
                <a:solidFill>
                  <a:srgbClr val="F7905B"/>
                </a:solidFill>
              </a:rPr>
              <a:t>I_off</a:t>
            </a:r>
            <a:r>
              <a:rPr lang="en-IN" sz="2000" b="1" dirty="0">
                <a:solidFill>
                  <a:srgbClr val="F7905B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- Wider NS (W_NS = 40 nm) leads to: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  - Higher </a:t>
            </a:r>
            <a:r>
              <a:rPr lang="en-IN" sz="2000" b="1" dirty="0" err="1"/>
              <a:t>I_on</a:t>
            </a:r>
            <a:r>
              <a:rPr lang="en-IN" sz="2000" b="1" dirty="0"/>
              <a:t> and </a:t>
            </a:r>
            <a:r>
              <a:rPr lang="en-IN" sz="2000" b="1" dirty="0" err="1"/>
              <a:t>I_off</a:t>
            </a:r>
            <a:r>
              <a:rPr lang="en-IN" sz="2000" b="1" dirty="0"/>
              <a:t>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  - Slightly reduced </a:t>
            </a:r>
            <a:r>
              <a:rPr lang="en-IN" sz="2000" b="1" dirty="0" err="1"/>
              <a:t>I_on</a:t>
            </a:r>
            <a:r>
              <a:rPr lang="en-IN" sz="2000" b="1" dirty="0"/>
              <a:t>/</a:t>
            </a:r>
            <a:r>
              <a:rPr lang="en-IN" sz="2000" b="1" dirty="0" err="1"/>
              <a:t>I_off</a:t>
            </a:r>
            <a:r>
              <a:rPr lang="en-IN" sz="2000" b="1" dirty="0"/>
              <a:t> due to degraded gate control.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Subthreshold Swing (SS):</a:t>
            </a:r>
            <a:r>
              <a:rPr lang="en-IN" sz="2000" b="1" dirty="0"/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- Improvement in SS (</a:t>
            </a:r>
            <a:r>
              <a:rPr lang="el-GR" sz="2000" b="1" dirty="0"/>
              <a:t>Δ</a:t>
            </a:r>
            <a:r>
              <a:rPr lang="en-IN" sz="2000" b="1" dirty="0"/>
              <a:t>SS) decreases with thinner NS: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  - Example: With W_NS = 20 nm, </a:t>
            </a:r>
            <a:r>
              <a:rPr lang="el-GR" sz="2000" b="1" dirty="0"/>
              <a:t>Δ</a:t>
            </a:r>
            <a:r>
              <a:rPr lang="en-IN" sz="2000" b="1" dirty="0"/>
              <a:t>SS drops from ~60% (at T_NS = 7 nm) to ~44% (at T_NS = 3 nm).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  - Quantum effects across T_NS are more significant than across W_NS.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SS</a:t>
            </a:r>
            <a:r>
              <a:rPr lang="en-IN" sz="2000" b="1" dirty="0"/>
              <a:t> - Reduces with decreasing channel length (L_G) in NC-NSFETs.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SS</a:t>
            </a:r>
            <a:r>
              <a:rPr lang="en-IN" sz="2000" b="1" dirty="0"/>
              <a:t> - Invariant with T_NS and W_NS.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DIBL and N-DIBL </a:t>
            </a:r>
            <a:r>
              <a:rPr lang="en-IN" sz="2000" b="1" dirty="0"/>
              <a:t>- Baseline NSFETs: DIBL increases with T_NS × W_NS.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7905B"/>
                </a:solidFill>
              </a:rPr>
              <a:t>DIBL and N-DIBL</a:t>
            </a:r>
            <a:r>
              <a:rPr lang="en-IN" sz="2000" b="1" dirty="0"/>
              <a:t> - NC-NSFETs: N-DIBL becomes more negative with increasing NS dimensions due to increased drain coupling.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14CE8-4380-ACF5-DB7A-DF7DA08F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A8FAC-DC53-39B2-FC1E-BB4F04941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27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D1DD05-D479-169B-E12D-88090B84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0"/>
            <a:ext cx="11592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9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C29B-B6FD-823F-4A16-09DCD7DA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193" y="-1257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7905B"/>
                </a:solidFill>
              </a:rPr>
              <a:t>Nonuniformity in Stacked Nanosheets (NSs)</a:t>
            </a:r>
            <a:endParaRPr lang="en-IN" sz="4000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BD578-C7C1-7205-05B0-A2D7CB4A3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5" y="860211"/>
            <a:ext cx="11853511" cy="4351338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Variations in NS dimensions (width W</a:t>
            </a:r>
            <a:r>
              <a:rPr lang="en-IN" sz="2400" kern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thickness T</a:t>
            </a:r>
            <a:r>
              <a:rPr lang="en-IN" sz="2400" kern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affect capacitance matching and the NC effect in stacked NC-NSFETs. Nonuniform NSs within a stack result in differences in subthreshold swing (SS) and Ion/</a:t>
            </a:r>
            <a:r>
              <a:rPr lang="en-IN" sz="2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kern="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ratio.</a:t>
            </a:r>
            <a:endParaRPr lang="en-IN" sz="2400" kern="1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0" dirty="0">
                <a:solidFill>
                  <a:srgbClr val="F790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 </a:t>
            </a:r>
            <a:r>
              <a:rPr lang="en-IN" sz="2400" b="1" kern="0" dirty="0" err="1">
                <a:solidFill>
                  <a:srgbClr val="F790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400" b="1" kern="0" dirty="0">
                <a:solidFill>
                  <a:srgbClr val="F790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400" kern="100" dirty="0">
              <a:solidFill>
                <a:srgbClr val="F7905B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Stacks with nonuniform W</a:t>
            </a:r>
            <a:r>
              <a:rPr lang="en-IN" kern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show lower SS compared to those with uniform W</a:t>
            </a:r>
            <a:r>
              <a:rPr lang="en-IN" kern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T</a:t>
            </a:r>
            <a:r>
              <a:rPr lang="en-IN" kern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The trend reverses for stacks with nonuniform T</a:t>
            </a:r>
            <a:r>
              <a:rPr lang="en-IN" kern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kern="1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0" dirty="0">
                <a:solidFill>
                  <a:srgbClr val="F790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Metrics:</a:t>
            </a:r>
            <a:endParaRPr lang="en-IN" sz="2400" kern="100" dirty="0">
              <a:solidFill>
                <a:srgbClr val="F7905B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Nonuniform stacks (W</a:t>
            </a:r>
            <a:r>
              <a:rPr lang="en-IN" kern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T</a:t>
            </a:r>
            <a:r>
              <a:rPr lang="en-IN" kern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offer ~5% higher ΔSS due to the NC boost compensating for performance degradation caused by nonuniformity.</a:t>
            </a:r>
            <a:endParaRPr lang="en-IN" kern="1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Leakage current degrades in stacks with nonuniform T</a:t>
            </a:r>
            <a:r>
              <a:rPr lang="en-IN" kern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reducing the Ion/</a:t>
            </a:r>
            <a:r>
              <a:rPr lang="en-IN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Ioff</a:t>
            </a:r>
            <a:r>
              <a:rPr lang="en-IN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ratio.</a:t>
            </a:r>
            <a:endParaRPr lang="en-IN" kern="1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6804-BFC5-9152-484F-C3D90F15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9F1AA-E3FE-6030-CE7C-BFB905FF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28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DB31A-0395-A221-8251-C18D951CB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884"/>
            <a:ext cx="12192000" cy="51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AB4E2-5BC3-C424-B032-068051AB0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EEDB-1D44-1661-C987-D0DA1A8D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905B"/>
                </a:solidFill>
              </a:rPr>
              <a:t>Metal Work Function (WF) Variation</a:t>
            </a:r>
            <a:endParaRPr lang="en-IN" dirty="0">
              <a:solidFill>
                <a:srgbClr val="F790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00C4E-7B37-C488-91A7-3BE606DE3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F7905B"/>
                </a:solidFill>
              </a:rPr>
              <a:t>Threshold Voltage (Vth) and Work Function (WF)</a:t>
            </a:r>
          </a:p>
          <a:p>
            <a:pPr lvl="1"/>
            <a:r>
              <a:rPr lang="en-IN" sz="2800" dirty="0"/>
              <a:t>Metal WF variations (4.6-5.0 eV) in NC-NSFETs allow for tuning of Vth, enabling multi-Vth solutions.</a:t>
            </a:r>
          </a:p>
          <a:p>
            <a:r>
              <a:rPr lang="en-IN" dirty="0">
                <a:solidFill>
                  <a:srgbClr val="F7905B"/>
                </a:solidFill>
              </a:rPr>
              <a:t>Key Benefits:</a:t>
            </a:r>
          </a:p>
          <a:p>
            <a:r>
              <a:rPr lang="en-IN" dirty="0"/>
              <a:t>- NC-NSFETs maintain low Vth even at higher WF values (e.g., Vth = 0.15V at WF = 5.0 eV)</a:t>
            </a:r>
          </a:p>
          <a:p>
            <a:r>
              <a:rPr lang="en-IN" dirty="0"/>
              <a:t>- Improved Ion/</a:t>
            </a:r>
            <a:r>
              <a:rPr lang="en-IN" dirty="0" err="1"/>
              <a:t>Ioff</a:t>
            </a:r>
            <a:r>
              <a:rPr lang="en-IN" dirty="0"/>
              <a:t> ratio with higher WF in NC-NSFETs</a:t>
            </a:r>
          </a:p>
          <a:p>
            <a:r>
              <a:rPr lang="en-IN" dirty="0"/>
              <a:t>- Suitable for high-performance (HP), low-power (LP), and ultra-low-power (ULP) applications</a:t>
            </a:r>
          </a:p>
          <a:p>
            <a:r>
              <a:rPr lang="en-IN" dirty="0"/>
              <a:t>Design Freedom:- NC-NSFETs with </a:t>
            </a:r>
            <a:r>
              <a:rPr lang="en-IN" dirty="0" err="1"/>
              <a:t>tunable</a:t>
            </a:r>
            <a:r>
              <a:rPr lang="en-IN" dirty="0"/>
              <a:t> WF enable voltage scaling and meet OFF-state requirements for various applications without compromising performance.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41395-98C5-561F-B361-EFB22D12C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65A1E-96E2-B3E9-3551-22FD95C9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29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D0219-6B1E-250E-CB3A-F19AC2E5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4" y="0"/>
            <a:ext cx="11570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1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0020-AD8A-4B79-9C34-26D08CB8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34B0-BF28-9CD5-8149-7DCC8EA4B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A9E4F-4428-FD74-867B-1A40CBFC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4D844-6D33-D43D-F638-824BED5E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3</a:t>
            </a:fld>
            <a:endParaRPr lang="en-IN"/>
          </a:p>
        </p:txBody>
      </p:sp>
      <p:pic>
        <p:nvPicPr>
          <p:cNvPr id="1026" name="Picture 2" descr="Moore's Law">
            <a:extLst>
              <a:ext uri="{FF2B5EF4-FFF2-40B4-BE49-F238E27FC236}">
                <a16:creationId xmlns:a16="http://schemas.microsoft.com/office/drawing/2014/main" id="{B62D468B-D497-D139-C2FE-8C591D73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BCB2A-09E9-48DA-510A-9035D789AFA8}"/>
              </a:ext>
            </a:extLst>
          </p:cNvPr>
          <p:cNvSpPr txBox="1"/>
          <p:nvPr/>
        </p:nvSpPr>
        <p:spPr>
          <a:xfrm>
            <a:off x="55659" y="6531997"/>
            <a:ext cx="760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*Source : intel press kit</a:t>
            </a:r>
          </a:p>
        </p:txBody>
      </p:sp>
    </p:spTree>
    <p:extLst>
      <p:ext uri="{BB962C8B-B14F-4D97-AF65-F5344CB8AC3E}">
        <p14:creationId xmlns:p14="http://schemas.microsoft.com/office/powerpoint/2010/main" val="34178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C5D5-F025-070A-294D-8E93448E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7905B"/>
                </a:solidFill>
              </a:rPr>
              <a:t>Sustainability &amp; Ethical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E669-ABF5-A056-9485-458D84167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Enables ultra-low power consumption, reducing energy demand.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Supports device scaling, minimizing material 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Extends device life, delaying electronic waste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Complex fabrication may increase resource and energy 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costs may exacerbate the digital divide.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Manufacturing must minimize environmental harm and waste.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 transparency and collaboration in research.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Prioritize worker safety in advanced fabrication processes.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813E4-22DE-3C2D-548F-35CEF7D2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1E874-E4E3-0DFF-F40A-AEB021B1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7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8935-FA05-D23A-52EF-093F6335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-193140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7905B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2C485-F263-96D5-6E95-BFFE0279A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2033"/>
            <a:ext cx="12089331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A comprehensive study of NC-NSFETs has been conducted using fully calibrated 3-D TCAD simulations.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7905B"/>
                </a:solidFill>
              </a:rPr>
              <a:t>Subthreshold Swing (SS):- </a:t>
            </a:r>
            <a:r>
              <a:rPr lang="en-IN" sz="2200" dirty="0"/>
              <a:t>Single-channel NC-NSFETs demonstrate significantly lower SS ( 9% compared to NC-NWFET and 38% compared to NC-</a:t>
            </a:r>
            <a:r>
              <a:rPr lang="en-IN" sz="2200" dirty="0" err="1"/>
              <a:t>FinFET</a:t>
            </a:r>
            <a:r>
              <a:rPr lang="en-IN" sz="2200" dirty="0"/>
              <a:t>) for similar device dimensions.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7905B"/>
                </a:solidFill>
              </a:rPr>
              <a:t>Capacitance Matching:- </a:t>
            </a:r>
            <a:r>
              <a:rPr lang="en-IN" sz="2200" dirty="0"/>
              <a:t>Effective matching between ferroelectric (FE) and MOS capacitances enables hysteresis-free operation, even with thinner FE layers, facilitating </a:t>
            </a:r>
            <a:r>
              <a:rPr lang="en-IN" sz="2200" dirty="0" err="1"/>
              <a:t>ultrascaling</a:t>
            </a:r>
            <a:r>
              <a:rPr lang="en-IN" sz="2200" dirty="0"/>
              <a:t> of NC-NSFETs.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7905B"/>
                </a:solidFill>
              </a:rPr>
              <a:t>Stack Performance:- </a:t>
            </a:r>
            <a:r>
              <a:rPr lang="en-IN" sz="2200" dirty="0"/>
              <a:t>Single-stack NC-NSFETs outperform double-stack counterparts in terms of Ion​, SS, and faster switching characteristics at low VDD​.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7905B"/>
                </a:solidFill>
              </a:rPr>
              <a:t>N-DIBL and NDR:- </a:t>
            </a:r>
            <a:r>
              <a:rPr lang="en-IN" sz="2200" dirty="0"/>
              <a:t>N-DIBL and associated negative differential resistance (NDR) </a:t>
            </a:r>
            <a:r>
              <a:rPr lang="en-IN" sz="2200" dirty="0" err="1"/>
              <a:t>behavior</a:t>
            </a:r>
            <a:r>
              <a:rPr lang="en-IN" sz="2200" dirty="0"/>
              <a:t> have been </a:t>
            </a:r>
            <a:r>
              <a:rPr lang="en-IN" sz="2200" dirty="0" err="1"/>
              <a:t>analyzed</a:t>
            </a:r>
            <a:r>
              <a:rPr lang="en-IN" sz="2200" dirty="0"/>
              <a:t> with varying gate lengths (L</a:t>
            </a:r>
            <a:r>
              <a:rPr lang="en-IN" sz="2200" baseline="-25000" dirty="0"/>
              <a:t>G</a:t>
            </a:r>
            <a:r>
              <a:rPr lang="en-IN" sz="2200" dirty="0"/>
              <a:t>​) in single-stack NC-NSFETs.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7905B"/>
                </a:solidFill>
              </a:rPr>
              <a:t>Impact of Key Design Parameters:</a:t>
            </a:r>
            <a:endParaRPr lang="en-IN" sz="2200" dirty="0">
              <a:solidFill>
                <a:srgbClr val="F7905B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/>
              <a:t>Variations in NS dimensions T</a:t>
            </a:r>
            <a:r>
              <a:rPr lang="en-IN" sz="2200" baseline="-25000" dirty="0"/>
              <a:t>NS</a:t>
            </a:r>
            <a:r>
              <a:rPr lang="en-IN" sz="2200" dirty="0"/>
              <a:t>​ and W</a:t>
            </a:r>
            <a:r>
              <a:rPr lang="en-IN" sz="2200" baseline="-25000" dirty="0"/>
              <a:t>NS</a:t>
            </a:r>
            <a:r>
              <a:rPr lang="en-IN" sz="2200" dirty="0"/>
              <a:t> and metal work function (WF) influence device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/>
              <a:t>Thinner NSs yield superior performance, while W</a:t>
            </a:r>
            <a:r>
              <a:rPr lang="en-IN" sz="2200" baseline="-25000" dirty="0"/>
              <a:t>NS</a:t>
            </a:r>
            <a:r>
              <a:rPr lang="en-IN" sz="2200" dirty="0"/>
              <a:t>​ must be optimized based on design requirements.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/>
              <a:t>Tuning the metal WF significantly improves leakage current and Ion/</a:t>
            </a:r>
            <a:r>
              <a:rPr lang="en-IN" sz="2200" dirty="0" err="1"/>
              <a:t>Ioff</a:t>
            </a:r>
            <a:r>
              <a:rPr lang="en-IN" sz="2200" dirty="0"/>
              <a:t>​ ratio.</a:t>
            </a:r>
          </a:p>
          <a:p>
            <a:pPr marL="0" indent="0">
              <a:buNone/>
            </a:pPr>
            <a:endParaRPr lang="en-IN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5519E-EE03-FD53-3CA6-696AE069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D77C1-5C18-8911-051E-7192CCCA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60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7CE3F-34EE-156A-751D-F52570B1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7C88-62D9-28C6-5D2F-441119D3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7905B"/>
                </a:solidFill>
              </a:rPr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49E66-E743-73CC-6499-D9E7570A8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</a:t>
            </a:r>
            <a:r>
              <a:rPr lang="en-US" b="1" dirty="0">
                <a:solidFill>
                  <a:srgbClr val="F7905B"/>
                </a:solidFill>
              </a:rPr>
              <a:t>process variation mitigation</a:t>
            </a:r>
            <a:r>
              <a:rPr lang="en-US" b="1" dirty="0"/>
              <a:t> techniques</a:t>
            </a:r>
            <a:r>
              <a:rPr lang="en-US" dirty="0"/>
              <a:t> to reduce nonuniformity in NS dimensions within stacks.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Investigate </a:t>
            </a:r>
            <a:r>
              <a:rPr lang="en-US" b="1" dirty="0">
                <a:solidFill>
                  <a:srgbClr val="F7905B"/>
                </a:solidFill>
              </a:rPr>
              <a:t>scaling opportunities for NC-NSFETs</a:t>
            </a:r>
            <a:r>
              <a:rPr lang="en-US" dirty="0"/>
              <a:t> beyond the 5-nm technology node.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 ferroelectric layer thickness for achieving hysteresis-free operation in multi-stack configurations.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Extend studies on </a:t>
            </a:r>
            <a:r>
              <a:rPr lang="en-US" b="1" dirty="0">
                <a:solidFill>
                  <a:srgbClr val="F7905B"/>
                </a:solidFill>
              </a:rPr>
              <a:t>negative capacitance effects</a:t>
            </a:r>
            <a:r>
              <a:rPr lang="en-US" dirty="0">
                <a:solidFill>
                  <a:srgbClr val="F7905B"/>
                </a:solidFill>
              </a:rPr>
              <a:t> </a:t>
            </a:r>
            <a:r>
              <a:rPr lang="en-US" dirty="0"/>
              <a:t>in different transistor architectures (e.g., gate-all-around devices).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models for </a:t>
            </a:r>
            <a:r>
              <a:rPr lang="en-US" b="1" dirty="0">
                <a:solidFill>
                  <a:srgbClr val="F7905B"/>
                </a:solidFill>
              </a:rPr>
              <a:t>reliability analysis</a:t>
            </a:r>
            <a:r>
              <a:rPr lang="en-US" dirty="0">
                <a:solidFill>
                  <a:srgbClr val="F7905B"/>
                </a:solidFill>
              </a:rPr>
              <a:t> </a:t>
            </a:r>
            <a:r>
              <a:rPr lang="en-US" dirty="0"/>
              <a:t>under practical operating conditions, including thermal and electrical stress.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Assess NC-NSFETs' suitability for </a:t>
            </a:r>
            <a:r>
              <a:rPr lang="en-US" b="1" dirty="0">
                <a:solidFill>
                  <a:srgbClr val="F7905B"/>
                </a:solidFill>
              </a:rPr>
              <a:t>emerging low-power applications</a:t>
            </a:r>
            <a:r>
              <a:rPr lang="en-US" dirty="0"/>
              <a:t>, such as IoT and edge computing.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Analyze the integration of NC-NSFETs with advanced materials, such as 2D semiconductors, for ultra-scaled devices.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D7A34-15E3-8DDC-45C0-21BAA458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20F1E-6FCB-78DF-55F2-EC6E558A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90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A8E9-FA3D-E348-2000-1DEA4BA3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CA26-D818-D042-1A19-AA33EA289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T. S. Perry, "The father of </a:t>
            </a:r>
            <a:r>
              <a:rPr lang="en-IN" dirty="0" err="1"/>
              <a:t>FinFets</a:t>
            </a:r>
            <a:r>
              <a:rPr lang="en-IN" dirty="0"/>
              <a:t>: </a:t>
            </a:r>
            <a:r>
              <a:rPr lang="en-IN" dirty="0" err="1"/>
              <a:t>Chenming</a:t>
            </a:r>
            <a:r>
              <a:rPr lang="en-IN" dirty="0"/>
              <a:t> Hu took transistors into the third dimension to save Moore's Law," in IEEE Spectrum, vol. 57, no. 5, pp. 46-51, May 2020, </a:t>
            </a:r>
            <a:r>
              <a:rPr lang="en-IN" dirty="0" err="1"/>
              <a:t>doi</a:t>
            </a:r>
            <a:r>
              <a:rPr lang="en-IN" dirty="0"/>
              <a:t>: 10.1109/MSPEC.2020.9078456.</a:t>
            </a:r>
          </a:p>
          <a:p>
            <a:r>
              <a:rPr lang="en-IN" dirty="0"/>
              <a:t>J. Singh et al., “14-nm </a:t>
            </a:r>
            <a:r>
              <a:rPr lang="en-IN" dirty="0" err="1"/>
              <a:t>FinFET</a:t>
            </a:r>
            <a:r>
              <a:rPr lang="en-IN" dirty="0"/>
              <a:t> technology for analog and RF </a:t>
            </a:r>
            <a:r>
              <a:rPr lang="en-IN" dirty="0" err="1"/>
              <a:t>applications,”IEEE</a:t>
            </a:r>
            <a:r>
              <a:rPr lang="en-IN" dirty="0"/>
              <a:t> Trans. Electron Devices, vol. 65, no. 1, pp. 31–37, Jan. 2018, </a:t>
            </a:r>
            <a:r>
              <a:rPr lang="en-IN" dirty="0" err="1"/>
              <a:t>doi</a:t>
            </a:r>
            <a:r>
              <a:rPr lang="en-IN" dirty="0"/>
              <a:t>: 10.1109/TED.2017.2776838.</a:t>
            </a:r>
          </a:p>
          <a:p>
            <a:r>
              <a:rPr lang="en-IN" dirty="0"/>
              <a:t>A. </a:t>
            </a:r>
            <a:r>
              <a:rPr lang="en-IN" dirty="0" err="1"/>
              <a:t>Razavieh</a:t>
            </a:r>
            <a:r>
              <a:rPr lang="en-IN" dirty="0"/>
              <a:t>, P. </a:t>
            </a:r>
            <a:r>
              <a:rPr lang="en-IN" dirty="0" err="1"/>
              <a:t>Zeitzoff</a:t>
            </a:r>
            <a:r>
              <a:rPr lang="en-IN" dirty="0"/>
              <a:t>, and E. J. Nowak, “Challenges and limitations of CMOS scaling for </a:t>
            </a:r>
            <a:r>
              <a:rPr lang="en-IN" dirty="0" err="1"/>
              <a:t>FinFET</a:t>
            </a:r>
            <a:r>
              <a:rPr lang="en-IN" dirty="0"/>
              <a:t> and beyond architectures,” IEEE Trans. </a:t>
            </a:r>
            <a:r>
              <a:rPr lang="en-IN" dirty="0" err="1"/>
              <a:t>Nanotechnol</a:t>
            </a:r>
            <a:r>
              <a:rPr lang="en-IN" dirty="0"/>
              <a:t>., vol. 18, no. 4, pp. 999–1004, Sep. 2019, </a:t>
            </a:r>
            <a:r>
              <a:rPr lang="en-IN" dirty="0" err="1"/>
              <a:t>doi</a:t>
            </a:r>
            <a:r>
              <a:rPr lang="en-IN" dirty="0"/>
              <a:t>: 10.1109/TNANO.2019.2942456.</a:t>
            </a:r>
          </a:p>
          <a:p>
            <a:r>
              <a:rPr lang="en-US" dirty="0"/>
              <a:t>A. I. Rahman, A. S. Naqvi, A. A. Reza, and A. A. Farid, "Progress and Future Prospects of Negative Capacitance Devices," </a:t>
            </a:r>
            <a:r>
              <a:rPr lang="en-US" i="1" dirty="0"/>
              <a:t>Appl. Phys. Rev.</a:t>
            </a:r>
            <a:r>
              <a:rPr lang="en-US" dirty="0"/>
              <a:t>, vol. 9, no. 2, p. 020902, Feb. 2022.</a:t>
            </a:r>
          </a:p>
          <a:p>
            <a:r>
              <a:rPr lang="en-US" dirty="0"/>
              <a:t>A. I. Rahman, A. S. Naqvi, A. A. Reza, and A. A. Farid, "Progress and Future Prospects of Negative Capacitance Devices," </a:t>
            </a:r>
            <a:r>
              <a:rPr lang="en-US" i="1" dirty="0"/>
              <a:t>Appl. Phys. Rev.</a:t>
            </a:r>
            <a:r>
              <a:rPr lang="en-US" dirty="0"/>
              <a:t>, vol. 9, no. 2, p. 020902, Feb. 2022.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A676-303D-509D-B618-6B8312D0F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7F3A6-393F-314C-D8DD-8B158D657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78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15C11-5F34-F0B1-3230-DCCB52B31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CC4A-A31A-39D7-56AB-539D99FC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478DA-0755-A8DC-380C-2478E0E1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M. A. Khan, J. K. Lee, and P. Kumar, "From MOSFET to </a:t>
            </a:r>
            <a:r>
              <a:rPr lang="en-US" dirty="0" err="1"/>
              <a:t>FinFET</a:t>
            </a:r>
            <a:r>
              <a:rPr lang="en-US" dirty="0"/>
              <a:t> to GAAFET: The Evolution, Challenges, and Future Prospects," </a:t>
            </a:r>
            <a:r>
              <a:rPr lang="en-US" i="1" dirty="0"/>
              <a:t>ResearchGate</a:t>
            </a:r>
            <a:r>
              <a:rPr lang="en-US" dirty="0"/>
              <a:t>, 2023. </a:t>
            </a:r>
          </a:p>
          <a:p>
            <a:r>
              <a:rPr lang="en-US" dirty="0"/>
              <a:t>R. S. Lee, J. M. Kim, and Y. Park, "Highly Selective Chemical Sensor Using Graphene Oxide," </a:t>
            </a:r>
            <a:r>
              <a:rPr lang="en-US" i="1" dirty="0"/>
              <a:t>Nano Lett.</a:t>
            </a:r>
            <a:r>
              <a:rPr lang="en-US" dirty="0"/>
              <a:t>, vol. 7, no. 9, pp. 2711–2718, Sep. 2007. </a:t>
            </a:r>
          </a:p>
          <a:p>
            <a:r>
              <a:rPr lang="en-US" dirty="0"/>
              <a:t>A. Das, B. Roy, and P. Pal, "Physical Insights on Negative Capacitance Transistors in Non-Hysteresis and Hysteresis Regimes: MFMIS vs MFIS Structures," </a:t>
            </a:r>
            <a:r>
              <a:rPr lang="en-US" i="1" dirty="0"/>
              <a:t>ResearchGate</a:t>
            </a:r>
            <a:r>
              <a:rPr lang="en-US" dirty="0"/>
              <a:t>, 2017. </a:t>
            </a:r>
          </a:p>
          <a:p>
            <a:r>
              <a:rPr lang="en-US" dirty="0"/>
              <a:t>V. Chauhan and D. P. </a:t>
            </a:r>
            <a:r>
              <a:rPr lang="en-US" dirty="0" err="1"/>
              <a:t>Samajdar</a:t>
            </a:r>
            <a:r>
              <a:rPr lang="en-US" dirty="0"/>
              <a:t>, "Recent Advances in Negative Capacitance </a:t>
            </a:r>
            <a:r>
              <a:rPr lang="en-US" dirty="0" err="1"/>
              <a:t>FinFETs</a:t>
            </a:r>
            <a:r>
              <a:rPr lang="en-US" dirty="0"/>
              <a:t> for Low-Power Applications: A Review," </a:t>
            </a:r>
            <a:r>
              <a:rPr lang="en-US" i="1" dirty="0"/>
              <a:t>IEEE Transactions on Ultrasonics, Ferroelectrics, and Frequency Control</a:t>
            </a:r>
            <a:r>
              <a:rPr lang="en-US" dirty="0"/>
              <a:t>, vol. 68, no. 10, pp. 3056–3068, Oct. 2021, </a:t>
            </a:r>
            <a:r>
              <a:rPr lang="en-US" dirty="0" err="1"/>
              <a:t>doi</a:t>
            </a:r>
            <a:r>
              <a:rPr lang="en-US" dirty="0"/>
              <a:t>: 10.1109/TUFFC.2021.3095616.</a:t>
            </a:r>
          </a:p>
          <a:p>
            <a:r>
              <a:rPr lang="en-US" dirty="0"/>
              <a:t>H. Agarwal et al., “Engineering negative differential resistance in NCFETs for analog applications,” IEEE Trans. Electron Devices, vol. 65, no. 5, pp. 2033–2039, May 2018, </a:t>
            </a:r>
            <a:r>
              <a:rPr lang="en-US" dirty="0" err="1"/>
              <a:t>doi</a:t>
            </a:r>
            <a:r>
              <a:rPr lang="en-US" dirty="0"/>
              <a:t>: 10.1109/TED.2018.2817238.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25C86-7B91-8909-9654-C8FC3B55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93C0B-C4AD-70B3-849A-A7BCDD8F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34</a:t>
            </a:fld>
            <a:endParaRPr lang="en-IN"/>
          </a:p>
        </p:txBody>
      </p:sp>
      <p:pic>
        <p:nvPicPr>
          <p:cNvPr id="4098" name="Picture 2" descr="Electronic Thank You Stock Illustrations – 205 Electronic Thank You Stock  Illustrations, Vectors &amp; Clipart - Dreamstime">
            <a:extLst>
              <a:ext uri="{FF2B5EF4-FFF2-40B4-BE49-F238E27FC236}">
                <a16:creationId xmlns:a16="http://schemas.microsoft.com/office/drawing/2014/main" id="{BFBD0CA7-9084-7174-B951-4D2F043EA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5578" cy="68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4C982-8781-FE2B-B156-A1A5FB56B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211" y="215362"/>
            <a:ext cx="5918015" cy="823912"/>
          </a:xfrm>
        </p:spPr>
        <p:txBody>
          <a:bodyPr/>
          <a:lstStyle/>
          <a:p>
            <a:r>
              <a:rPr lang="en-US" dirty="0">
                <a:solidFill>
                  <a:srgbClr val="F7905B"/>
                </a:solidFill>
              </a:rPr>
              <a:t>Problems in Scaling Down Transistor Size</a:t>
            </a:r>
            <a:endParaRPr lang="en-IN" dirty="0">
              <a:solidFill>
                <a:srgbClr val="F7905B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48912-E40F-5C15-E943-1BF0CE08B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438" y="1025443"/>
            <a:ext cx="6443082" cy="451717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7905B"/>
                </a:solidFill>
              </a:rPr>
              <a:t>Short-Channel Effects</a:t>
            </a:r>
            <a:r>
              <a:rPr lang="en-US" sz="2200" dirty="0">
                <a:solidFill>
                  <a:srgbClr val="F7905B"/>
                </a:solidFill>
              </a:rPr>
              <a:t>: </a:t>
            </a:r>
            <a:r>
              <a:rPr lang="en-US" sz="2200" dirty="0"/>
              <a:t>Increased leakage and performance degradation.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7905B"/>
                </a:solidFill>
              </a:rPr>
              <a:t>Quantum Effects</a:t>
            </a:r>
            <a:r>
              <a:rPr lang="en-US" sz="2200" dirty="0">
                <a:solidFill>
                  <a:srgbClr val="F7905B"/>
                </a:solidFill>
              </a:rPr>
              <a:t>: </a:t>
            </a:r>
            <a:r>
              <a:rPr lang="en-US" sz="2200" dirty="0"/>
              <a:t>Tunneling and reliability issues at nanoscale.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7905B"/>
                </a:solidFill>
              </a:rPr>
              <a:t>Heat Management</a:t>
            </a:r>
            <a:r>
              <a:rPr lang="en-US" sz="2200" dirty="0">
                <a:solidFill>
                  <a:srgbClr val="F7905B"/>
                </a:solidFill>
              </a:rPr>
              <a:t>: </a:t>
            </a:r>
            <a:r>
              <a:rPr lang="en-US" sz="2200" dirty="0"/>
              <a:t>Higher density causes thermal challenges.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7905B"/>
                </a:solidFill>
              </a:rPr>
              <a:t>Fabrication Complexity</a:t>
            </a:r>
            <a:r>
              <a:rPr lang="en-US" sz="2200" dirty="0">
                <a:solidFill>
                  <a:srgbClr val="F7905B"/>
                </a:solidFill>
              </a:rPr>
              <a:t>: </a:t>
            </a:r>
            <a:r>
              <a:rPr lang="en-US" sz="2200" dirty="0"/>
              <a:t>Advanced and expensive manufacturing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7905B"/>
                </a:solidFill>
              </a:rPr>
              <a:t>Material Limits</a:t>
            </a:r>
            <a:r>
              <a:rPr lang="en-US" sz="2200" dirty="0">
                <a:solidFill>
                  <a:srgbClr val="F7905B"/>
                </a:solidFill>
              </a:rPr>
              <a:t>: </a:t>
            </a:r>
            <a:r>
              <a:rPr lang="en-US" sz="2200" dirty="0"/>
              <a:t>Need for alternatives to silicon.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7905B"/>
                </a:solidFill>
              </a:rPr>
              <a:t>Variability</a:t>
            </a:r>
            <a:r>
              <a:rPr lang="en-US" sz="2200" dirty="0">
                <a:solidFill>
                  <a:srgbClr val="F7905B"/>
                </a:solidFill>
              </a:rPr>
              <a:t>: </a:t>
            </a:r>
            <a:r>
              <a:rPr lang="en-US" sz="2200" dirty="0"/>
              <a:t>Greater process variations impact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7905B"/>
                </a:solidFill>
              </a:rPr>
              <a:t>Interconnect Delays</a:t>
            </a:r>
            <a:r>
              <a:rPr lang="en-US" sz="2200" dirty="0">
                <a:solidFill>
                  <a:srgbClr val="F7905B"/>
                </a:solidFill>
              </a:rPr>
              <a:t>: </a:t>
            </a:r>
            <a:r>
              <a:rPr lang="en-US" sz="2200" dirty="0"/>
              <a:t>Resistance and capacitance dominate signal propagation.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7905B"/>
                </a:solidFill>
              </a:rPr>
              <a:t>Gate Control</a:t>
            </a:r>
            <a:r>
              <a:rPr lang="en-US" sz="2200" dirty="0">
                <a:solidFill>
                  <a:srgbClr val="F7905B"/>
                </a:solidFill>
              </a:rPr>
              <a:t>: </a:t>
            </a:r>
            <a:r>
              <a:rPr lang="en-US" sz="2200" dirty="0"/>
              <a:t>Poor control requires innovations like </a:t>
            </a:r>
            <a:r>
              <a:rPr lang="en-US" sz="2200" dirty="0" err="1"/>
              <a:t>FinFETs</a:t>
            </a:r>
            <a:r>
              <a:rPr lang="en-US" sz="2200" dirty="0"/>
              <a:t> and GAA transistors</a:t>
            </a:r>
          </a:p>
          <a:p>
            <a:pPr marL="0" indent="0">
              <a:buNone/>
            </a:pPr>
            <a:endParaRPr lang="en-IN" sz="2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1BE94-DC82-CCA4-9E84-4626EF79F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6374" y="627318"/>
            <a:ext cx="5183188" cy="823912"/>
          </a:xfrm>
        </p:spPr>
        <p:txBody>
          <a:bodyPr/>
          <a:lstStyle/>
          <a:p>
            <a:r>
              <a:rPr lang="en-IN" dirty="0">
                <a:solidFill>
                  <a:srgbClr val="F7905B"/>
                </a:solidFill>
              </a:rPr>
              <a:t>Impact on Operating Voltage</a:t>
            </a:r>
          </a:p>
          <a:p>
            <a:endParaRPr lang="en-IN" dirty="0">
              <a:solidFill>
                <a:srgbClr val="F7905B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9A4D9-7FE7-E48A-DF37-68E05F4E6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6994" y="1039274"/>
            <a:ext cx="5452568" cy="45171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7905B"/>
                </a:solidFill>
              </a:rPr>
              <a:t>Lower Supply Voltage</a:t>
            </a:r>
            <a:r>
              <a:rPr lang="en-IN" sz="2200" dirty="0">
                <a:solidFill>
                  <a:srgbClr val="F7905B"/>
                </a:solidFill>
              </a:rPr>
              <a:t>: </a:t>
            </a:r>
            <a:r>
              <a:rPr lang="en-IN" sz="2200" dirty="0"/>
              <a:t>To reduce power and control leakage.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7905B"/>
                </a:solidFill>
              </a:rPr>
              <a:t>Reduced Threshold Voltage</a:t>
            </a:r>
            <a:r>
              <a:rPr lang="en-IN" sz="2200" dirty="0">
                <a:solidFill>
                  <a:srgbClr val="F7905B"/>
                </a:solidFill>
              </a:rPr>
              <a:t>: </a:t>
            </a:r>
            <a:r>
              <a:rPr lang="en-IN" sz="2200" dirty="0"/>
              <a:t>Increases leakage and noise susceptibility.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7905B"/>
                </a:solidFill>
              </a:rPr>
              <a:t>Power Dissipation</a:t>
            </a:r>
            <a:r>
              <a:rPr lang="en-IN" sz="2200" dirty="0">
                <a:solidFill>
                  <a:srgbClr val="F7905B"/>
                </a:solidFill>
              </a:rPr>
              <a:t>: </a:t>
            </a:r>
            <a:r>
              <a:rPr lang="en-IN" sz="2200" dirty="0"/>
              <a:t>Dynamic power decreases, but leakage power rises.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7905B"/>
                </a:solidFill>
              </a:rPr>
              <a:t>Reliability Issues</a:t>
            </a:r>
            <a:r>
              <a:rPr lang="en-IN" sz="2200" dirty="0">
                <a:solidFill>
                  <a:srgbClr val="F7905B"/>
                </a:solidFill>
              </a:rPr>
              <a:t>: </a:t>
            </a:r>
            <a:r>
              <a:rPr lang="en-IN" sz="2200" dirty="0"/>
              <a:t>Lower noise margins lead to higher error risk.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7905B"/>
                </a:solidFill>
              </a:rPr>
              <a:t>Performance Trade-offs</a:t>
            </a:r>
            <a:r>
              <a:rPr lang="en-IN" sz="2200" dirty="0">
                <a:solidFill>
                  <a:srgbClr val="F7905B"/>
                </a:solidFill>
              </a:rPr>
              <a:t>: </a:t>
            </a:r>
            <a:r>
              <a:rPr lang="en-IN" sz="2200" dirty="0"/>
              <a:t>Lower voltages reduce speed.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7905B"/>
                </a:solidFill>
              </a:rPr>
              <a:t>Signal Integrity</a:t>
            </a:r>
            <a:r>
              <a:rPr lang="en-IN" sz="2200" dirty="0">
                <a:solidFill>
                  <a:srgbClr val="F7905B"/>
                </a:solidFill>
              </a:rPr>
              <a:t>: </a:t>
            </a:r>
            <a:r>
              <a:rPr lang="en-IN" sz="2200" dirty="0"/>
              <a:t>Harder to differentiate logic levels.</a:t>
            </a:r>
          </a:p>
          <a:p>
            <a:pPr marL="0" indent="0">
              <a:buNone/>
            </a:pPr>
            <a:endParaRPr lang="en-IN" sz="22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73E38-2322-68DB-0891-3799572A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54C40-46F1-473F-999C-358E935A401E}" type="datetime1">
              <a:rPr lang="en-IN" smtClean="0"/>
              <a:t>18-Mar-25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461EB4-8F7D-7B95-437F-C7BA54B9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86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8C7B-295E-0B3F-6B8F-98CE45DB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FAF35A82-25F2-6E51-48E0-CC942BD71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169152"/>
              </p:ext>
            </p:extLst>
          </p:nvPr>
        </p:nvGraphicFramePr>
        <p:xfrm>
          <a:off x="0" y="0"/>
          <a:ext cx="12192000" cy="6857998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1070437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0163124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2322751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10518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016431036"/>
                    </a:ext>
                  </a:extLst>
                </a:gridCol>
              </a:tblGrid>
              <a:tr h="408893"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MOSFETs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FinFETs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Nanowire FETs (NWFETs)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Nanosheet FETs (NSFETs)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233077"/>
                  </a:ext>
                </a:extLst>
              </a:tr>
              <a:tr h="76026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Simple planar design, easy to fabricate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Improved gate control via 3D structure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Ultimate gate control with GAA design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Adjustable channel width for performance flexibility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12567"/>
                  </a:ext>
                </a:extLst>
              </a:tr>
              <a:tr h="739322"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rgbClr val="F7905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Low-cost manufacturing for larger nodes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Reduced leakage and short-channel effects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Minimal leakage and excellent electrostatic control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Higher drive current due to wider 2D channels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779754"/>
                  </a:ext>
                </a:extLst>
              </a:tr>
              <a:tr h="584578"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rgbClr val="F7905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Mature and well-understood technology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Higher drive current with multiple fins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Suitable for sub-5nm nodes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Better scalability for sub-3nm nodes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327803"/>
                  </a:ext>
                </a:extLst>
              </a:tr>
              <a:tr h="760261"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rgbClr val="F7905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Efficient at lower supply voltages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High packing density due to compact 1D structure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Lower variability and consistent performance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100964"/>
                  </a:ext>
                </a:extLst>
              </a:tr>
              <a:tr h="760261"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rgbClr val="F7905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Better performance at small nodes (7nm and below)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Energy-efficient and operates at ultra-low voltages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Retains excellent gate control from GAA architecture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141435"/>
                  </a:ext>
                </a:extLst>
              </a:tr>
              <a:tr h="760261"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Short-channel effects (e.g., DIBL, leakage)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Manufacturing complexity and high costs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Limited drive current due to narrow channels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Requires advanced and expensive fabrication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922904"/>
                  </a:ext>
                </a:extLst>
              </a:tr>
              <a:tr h="760261">
                <a:tc>
                  <a:txBody>
                    <a:bodyPr/>
                    <a:lstStyle/>
                    <a:p>
                      <a:endParaRPr lang="en-IN" sz="1400" b="1">
                        <a:solidFill>
                          <a:srgbClr val="F7905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Poor gate control at smaller dimensions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Limited scalability below 7nm due to fin pitch issues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Fabrication challenges at nanoscale dimensions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Increased manufacturing complexity for stacking layers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370873"/>
                  </a:ext>
                </a:extLst>
              </a:tr>
              <a:tr h="739322">
                <a:tc>
                  <a:txBody>
                    <a:bodyPr/>
                    <a:lstStyle/>
                    <a:p>
                      <a:endParaRPr lang="en-IN" sz="1400" b="1">
                        <a:solidFill>
                          <a:srgbClr val="F7905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High leakage currents at small nodes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Increased parasitic capacitance in highly scaled nodes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Variability in channel alignment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Higher R&amp;D and lithography costs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746045"/>
                  </a:ext>
                </a:extLst>
              </a:tr>
              <a:tr h="584578">
                <a:tc>
                  <a:txBody>
                    <a:bodyPr/>
                    <a:lstStyle/>
                    <a:p>
                      <a:endParaRPr lang="en-IN" sz="1400" b="1" dirty="0">
                        <a:solidFill>
                          <a:srgbClr val="F7905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Difficulty scaling below 22nm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Non-uniformity in fin structures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Performance limitations for wider applications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Higher manufacturing costs than NWFETs</a:t>
                      </a:r>
                    </a:p>
                  </a:txBody>
                  <a:tcPr marL="39921" marR="39921" marT="19960" marB="19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50276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F45B-0B1D-1C39-3FA9-809C021B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72BF5-5AE1-38D2-ED99-8DD35C6C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5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55609-25A0-1734-F80D-370B1579FAEA}"/>
              </a:ext>
            </a:extLst>
          </p:cNvPr>
          <p:cNvSpPr/>
          <p:nvPr/>
        </p:nvSpPr>
        <p:spPr>
          <a:xfrm>
            <a:off x="2430379" y="365125"/>
            <a:ext cx="2444817" cy="6492873"/>
          </a:xfrm>
          <a:prstGeom prst="rect">
            <a:avLst/>
          </a:prstGeom>
          <a:solidFill>
            <a:srgbClr val="0452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6115EF-2CDF-FC39-DCF5-AC022E7C7CC6}"/>
              </a:ext>
            </a:extLst>
          </p:cNvPr>
          <p:cNvSpPr/>
          <p:nvPr/>
        </p:nvSpPr>
        <p:spPr>
          <a:xfrm>
            <a:off x="4875196" y="365127"/>
            <a:ext cx="2444817" cy="6492873"/>
          </a:xfrm>
          <a:prstGeom prst="rect">
            <a:avLst/>
          </a:prstGeom>
          <a:solidFill>
            <a:srgbClr val="0452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09E991-F15C-9816-6F22-43AC72968F78}"/>
              </a:ext>
            </a:extLst>
          </p:cNvPr>
          <p:cNvSpPr/>
          <p:nvPr/>
        </p:nvSpPr>
        <p:spPr>
          <a:xfrm>
            <a:off x="7316806" y="365127"/>
            <a:ext cx="2444817" cy="6492873"/>
          </a:xfrm>
          <a:prstGeom prst="rect">
            <a:avLst/>
          </a:prstGeom>
          <a:solidFill>
            <a:srgbClr val="0452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B6C074-6A3C-FA28-5CB0-71E48C7704DE}"/>
              </a:ext>
            </a:extLst>
          </p:cNvPr>
          <p:cNvSpPr/>
          <p:nvPr/>
        </p:nvSpPr>
        <p:spPr>
          <a:xfrm>
            <a:off x="9761621" y="365127"/>
            <a:ext cx="2444817" cy="6492873"/>
          </a:xfrm>
          <a:prstGeom prst="rect">
            <a:avLst/>
          </a:prstGeom>
          <a:solidFill>
            <a:srgbClr val="0452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1B3EF-18A5-9A52-468E-D3725CBE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95" y="2472106"/>
            <a:ext cx="2199957" cy="20421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9E0D79-10D2-CFD5-0F2A-057F4D57D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600" y="2472106"/>
            <a:ext cx="2199958" cy="2042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0FB063-22E0-A7A6-4926-88D98A7D7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2417" y="2453675"/>
            <a:ext cx="2215197" cy="20421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D2EB6A-BC0B-63F5-DA7A-8E983A0F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4028" y="2472106"/>
            <a:ext cx="2215194" cy="20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A5F2-5A6C-3427-E421-3655E412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99" y="-25208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7905B"/>
                </a:solidFill>
              </a:rPr>
              <a:t>Current Industry Trends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DE7B4-E97C-C326-4859-81D154FF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ABCD2-F661-0CCE-84A8-262472F2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6</a:t>
            </a:fld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A57C3A-4EFD-5C69-76CB-11633C137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" y="819644"/>
            <a:ext cx="12082348" cy="435133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IN" sz="2400" b="1" dirty="0">
                <a:solidFill>
                  <a:srgbClr val="F7905B"/>
                </a:solidFill>
              </a:rPr>
              <a:t>Transition to Nanosheet FETs</a:t>
            </a:r>
            <a:r>
              <a:rPr lang="en-IN" sz="2400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TSMC and Samsung are moving to nanosheet FETs for 3nm and beyond.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NSFETs dominate high-performance computing and mobile chip markets.</a:t>
            </a:r>
          </a:p>
          <a:p>
            <a:pPr>
              <a:buFont typeface="+mj-lt"/>
              <a:buAutoNum type="arabicPeriod"/>
            </a:pPr>
            <a:r>
              <a:rPr lang="en-IN" sz="2400" b="1" dirty="0" err="1">
                <a:solidFill>
                  <a:srgbClr val="F7905B"/>
                </a:solidFill>
              </a:rPr>
              <a:t>FinFETs</a:t>
            </a:r>
            <a:r>
              <a:rPr lang="en-IN" sz="2400" b="1" dirty="0">
                <a:solidFill>
                  <a:srgbClr val="F7905B"/>
                </a:solidFill>
              </a:rPr>
              <a:t> Still Relevant</a:t>
            </a:r>
            <a:r>
              <a:rPr lang="en-IN" sz="2400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Widely used for 7nm, 10nm, and 14nm nodes in cost-sensitive applications like IoT and consumer electronics.</a:t>
            </a:r>
          </a:p>
          <a:p>
            <a:pPr>
              <a:buFont typeface="+mj-lt"/>
              <a:buAutoNum type="arabicPeriod"/>
            </a:pPr>
            <a:r>
              <a:rPr lang="en-IN" sz="2400" b="1" dirty="0">
                <a:solidFill>
                  <a:srgbClr val="F7905B"/>
                </a:solidFill>
              </a:rPr>
              <a:t>Experimental Devices</a:t>
            </a:r>
            <a:r>
              <a:rPr lang="en-IN" sz="2400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Research continues on advanced structures like </a:t>
            </a:r>
            <a:r>
              <a:rPr lang="en-IN" b="1" dirty="0" err="1"/>
              <a:t>Forksheet</a:t>
            </a:r>
            <a:r>
              <a:rPr lang="en-IN" b="1" dirty="0"/>
              <a:t> FETs</a:t>
            </a:r>
            <a:r>
              <a:rPr lang="en-IN" dirty="0"/>
              <a:t> and </a:t>
            </a:r>
            <a:r>
              <a:rPr lang="en-IN" b="1" dirty="0"/>
              <a:t>Carbon Nanotube FETs</a:t>
            </a:r>
            <a:r>
              <a:rPr lang="en-IN" dirty="0"/>
              <a:t> for future nodes (&lt;2nm).</a:t>
            </a:r>
          </a:p>
          <a:p>
            <a:pPr>
              <a:buFont typeface="+mj-lt"/>
              <a:buAutoNum type="arabicPeriod"/>
            </a:pPr>
            <a:r>
              <a:rPr lang="en-IN" sz="2400" b="1" dirty="0">
                <a:solidFill>
                  <a:srgbClr val="F7905B"/>
                </a:solidFill>
              </a:rPr>
              <a:t>Usage in Electronics</a:t>
            </a:r>
            <a:r>
              <a:rPr lang="en-IN" sz="2400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 dirty="0" err="1"/>
              <a:t>FinFETs</a:t>
            </a:r>
            <a:r>
              <a:rPr lang="en-IN" dirty="0"/>
              <a:t>: Common in CPUs, GPUs, and SoCs.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 dirty="0"/>
              <a:t>NSFETs</a:t>
            </a:r>
            <a:r>
              <a:rPr lang="en-IN" dirty="0"/>
              <a:t>: Emerging in high-end processors (e.g., mobile, AI, data </a:t>
            </a:r>
            <a:r>
              <a:rPr lang="en-IN" dirty="0" err="1"/>
              <a:t>centers</a:t>
            </a:r>
            <a:r>
              <a:rPr lang="en-IN" dirty="0"/>
              <a:t>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 dirty="0"/>
              <a:t>NWFETs</a:t>
            </a:r>
            <a:r>
              <a:rPr lang="en-IN" dirty="0"/>
              <a:t>: Mostly experimental, with limited real-world application.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 dirty="0"/>
              <a:t>MOSFETs</a:t>
            </a:r>
            <a:r>
              <a:rPr lang="en-IN" dirty="0"/>
              <a:t>: Still prevalent in power electronics, analog circuits, and large-scale nodes (&gt;28nm).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889B2-1BA7-75B8-043D-B6C77B42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2732"/>
          </a:xfrm>
          <a:prstGeom prst="rect">
            <a:avLst/>
          </a:prstGeom>
        </p:spPr>
      </p:pic>
      <p:pic>
        <p:nvPicPr>
          <p:cNvPr id="2050" name="Picture 2" descr="Transistor innovations over time.">
            <a:extLst>
              <a:ext uri="{FF2B5EF4-FFF2-40B4-BE49-F238E27FC236}">
                <a16:creationId xmlns:a16="http://schemas.microsoft.com/office/drawing/2014/main" id="{2AF6650E-D269-3250-A9F9-F8065E89A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63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CC49D-D342-6846-FCBB-7526574C03E1}"/>
              </a:ext>
            </a:extLst>
          </p:cNvPr>
          <p:cNvSpPr txBox="1"/>
          <p:nvPr/>
        </p:nvSpPr>
        <p:spPr>
          <a:xfrm>
            <a:off x="55659" y="6531997"/>
            <a:ext cx="760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*Source : intel press kit</a:t>
            </a:r>
          </a:p>
        </p:txBody>
      </p:sp>
    </p:spTree>
    <p:extLst>
      <p:ext uri="{BB962C8B-B14F-4D97-AF65-F5344CB8AC3E}">
        <p14:creationId xmlns:p14="http://schemas.microsoft.com/office/powerpoint/2010/main" val="77713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83CA-DF0E-90A8-021D-AA9BB925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26" y="-314659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7905B"/>
                </a:solidFill>
              </a:rPr>
              <a:t>Negative capacitance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D5546-7820-2F02-BD34-3BE24DED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303D4-160B-0476-36F3-25A7B985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7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F17646-2ACA-7442-6B77-924F6FFB6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47" y="736767"/>
            <a:ext cx="11794958" cy="4351338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rgbClr val="F7905B"/>
                </a:solidFill>
              </a:rPr>
              <a:t>Boltzmann Limit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Boltzmann limit</a:t>
            </a:r>
            <a:r>
              <a:rPr lang="en-US" sz="2400" dirty="0"/>
              <a:t> refers to a fundamental thermodynamic constraint in traditional MOSFETs, which limits the subthreshold swing (SS) of a transistor to </a:t>
            </a:r>
            <a:r>
              <a:rPr lang="en-US" sz="2400" b="1" dirty="0"/>
              <a:t>60 mV/decade</a:t>
            </a:r>
            <a:r>
              <a:rPr lang="en-US" sz="2400" dirty="0"/>
              <a:t> at room temperature (300 K). It arises due to the thermal distribution of carriers in the semiconductor.</a:t>
            </a: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7905B"/>
                </a:solidFill>
              </a:rPr>
              <a:t>Definition</a:t>
            </a:r>
            <a:r>
              <a:rPr lang="en-US" sz="2600" dirty="0">
                <a:solidFill>
                  <a:srgbClr val="F7905B"/>
                </a:solidFill>
              </a:rPr>
              <a:t>: </a:t>
            </a:r>
            <a:r>
              <a:rPr lang="en-US" sz="2400" dirty="0"/>
              <a:t>NC is a phenomenon where a ferroelectric material amplifies the gate voltage in a transistor, resulting in sub-60 mV/decade switching.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7905B"/>
                </a:solidFill>
              </a:rPr>
              <a:t>Mechanism</a:t>
            </a:r>
            <a:r>
              <a:rPr lang="en-US" sz="2600" dirty="0">
                <a:solidFill>
                  <a:srgbClr val="F7905B"/>
                </a:solidFill>
              </a:rPr>
              <a:t>: </a:t>
            </a:r>
            <a:r>
              <a:rPr lang="en-US" sz="2400" dirty="0"/>
              <a:t>Achieved by integrating a ferroelectric (FE) layer into the gate stack, creating internal voltage amplification.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7905B"/>
                </a:solidFill>
              </a:rPr>
              <a:t>Benefits</a:t>
            </a:r>
            <a:r>
              <a:rPr lang="en-US" sz="2600" dirty="0">
                <a:solidFill>
                  <a:srgbClr val="F7905B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Reduces power consumption by enabling voltage scaling.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Improves transistor switching speed and efficiency.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Enhances the Ion/</a:t>
            </a:r>
            <a:r>
              <a:rPr lang="en-US" dirty="0" err="1"/>
              <a:t>Ioff</a:t>
            </a:r>
            <a:r>
              <a:rPr lang="en-US" dirty="0"/>
              <a:t> ratio.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7905B"/>
                </a:solidFill>
              </a:rPr>
              <a:t>Applications</a:t>
            </a:r>
            <a:r>
              <a:rPr lang="en-US" sz="2600" dirty="0">
                <a:solidFill>
                  <a:srgbClr val="F7905B"/>
                </a:solidFill>
              </a:rPr>
              <a:t>: </a:t>
            </a:r>
            <a:r>
              <a:rPr lang="en-US" sz="2400" dirty="0"/>
              <a:t>Ideal for low-power and high-speed devices in advanced technology nodes (sub-5nm).</a:t>
            </a:r>
            <a:endParaRPr lang="en-US" sz="2600" dirty="0"/>
          </a:p>
          <a:p>
            <a:pPr marL="0" indent="0">
              <a:buNone/>
            </a:pPr>
            <a:endParaRPr lang="en-IN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D0B310-55E3-E352-B2E6-C8154797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911"/>
          <a:stretch/>
        </p:blipFill>
        <p:spPr>
          <a:xfrm>
            <a:off x="6565678" y="1112250"/>
            <a:ext cx="4451685" cy="5027281"/>
          </a:xfrm>
          <a:prstGeom prst="rect">
            <a:avLst/>
          </a:prstGeom>
        </p:spPr>
      </p:pic>
      <p:pic>
        <p:nvPicPr>
          <p:cNvPr id="3074" name="Picture 2" descr="Negative Capacitance Field Effect Transistor">
            <a:extLst>
              <a:ext uri="{FF2B5EF4-FFF2-40B4-BE49-F238E27FC236}">
                <a16:creationId xmlns:a16="http://schemas.microsoft.com/office/drawing/2014/main" id="{F7DF86DF-690D-A88F-2AD5-190ED6FB1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94"/>
          <a:stretch/>
        </p:blipFill>
        <p:spPr bwMode="auto">
          <a:xfrm>
            <a:off x="838200" y="1243104"/>
            <a:ext cx="4153301" cy="476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66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5F4EE-12F3-B8C7-DC9D-3B58AA1F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621EB-475B-6071-23D9-1080548C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8</a:t>
            </a:fld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FD6BC0-43F6-B4BE-6186-C39843273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56506"/>
              </p:ext>
            </p:extLst>
          </p:nvPr>
        </p:nvGraphicFramePr>
        <p:xfrm>
          <a:off x="308008" y="187694"/>
          <a:ext cx="11699508" cy="6468995"/>
        </p:xfrm>
        <a:graphic>
          <a:graphicData uri="http://schemas.openxmlformats.org/drawingml/2006/table">
            <a:tbl>
              <a:tblPr/>
              <a:tblGrid>
                <a:gridCol w="3899836">
                  <a:extLst>
                    <a:ext uri="{9D8B030D-6E8A-4147-A177-3AD203B41FA5}">
                      <a16:colId xmlns:a16="http://schemas.microsoft.com/office/drawing/2014/main" val="3587848583"/>
                    </a:ext>
                  </a:extLst>
                </a:gridCol>
                <a:gridCol w="3899836">
                  <a:extLst>
                    <a:ext uri="{9D8B030D-6E8A-4147-A177-3AD203B41FA5}">
                      <a16:colId xmlns:a16="http://schemas.microsoft.com/office/drawing/2014/main" val="2464170058"/>
                    </a:ext>
                  </a:extLst>
                </a:gridCol>
                <a:gridCol w="3899836">
                  <a:extLst>
                    <a:ext uri="{9D8B030D-6E8A-4147-A177-3AD203B41FA5}">
                      <a16:colId xmlns:a16="http://schemas.microsoft.com/office/drawing/2014/main" val="906403456"/>
                    </a:ext>
                  </a:extLst>
                </a:gridCol>
              </a:tblGrid>
              <a:tr h="317108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MFIS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MFMIS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049723"/>
                  </a:ext>
                </a:extLst>
              </a:tr>
              <a:tr h="554941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Metal-Ferroelectric-Insulator-Semiconductor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Metal-Ferroelectric-Metal-Insulator-Semiconductor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94722"/>
                  </a:ext>
                </a:extLst>
              </a:tr>
              <a:tr h="554941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Gate Design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metal gate in direct contact with the ferroelectric layer.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Metal layer separates the ferroelectric and the insulator.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979234"/>
                  </a:ext>
                </a:extLst>
              </a:tr>
              <a:tr h="792771">
                <a:tc>
                  <a:txBody>
                    <a:bodyPr/>
                    <a:lstStyle/>
                    <a:p>
                      <a:r>
                        <a:rPr lang="en-IN" sz="1800" b="1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Ferroelectric Polarization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Directly affects the semiconductor interface, leading to interface issues like charge trapping.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Buffered by the metal layer, improving stability and reducing interface issues.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314248"/>
                  </a:ext>
                </a:extLst>
              </a:tr>
              <a:tr h="792771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stability due to direct interaction of ferroelectric with the insulator/semiconductor.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stability with improved ferroelectric behavior due to isolation by the metal layer.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375566"/>
                  </a:ext>
                </a:extLst>
              </a:tr>
              <a:tr h="792771">
                <a:tc>
                  <a:txBody>
                    <a:bodyPr/>
                    <a:lstStyle/>
                    <a:p>
                      <a:r>
                        <a:rPr lang="en-IN" sz="1800" b="1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Leakage Current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leakage current due to direct contact between layers.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leakage current as the intermediate metal layer acts as a barrier.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53073"/>
                  </a:ext>
                </a:extLst>
              </a:tr>
              <a:tr h="792771">
                <a:tc>
                  <a:txBody>
                    <a:bodyPr/>
                    <a:lstStyle/>
                    <a:p>
                      <a:r>
                        <a:rPr lang="en-IN" sz="1800" b="1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Complexity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Simpler structure but prone to degradation and reliability issues.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Slightly more complex structure but improved performance and reliability.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129323"/>
                  </a:ext>
                </a:extLst>
              </a:tr>
              <a:tr h="792771">
                <a:tc>
                  <a:txBody>
                    <a:bodyPr/>
                    <a:lstStyle/>
                    <a:p>
                      <a:r>
                        <a:rPr lang="en-IN" sz="1800" b="1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Capacitive Coupling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Weaker capacitive coupling due to direct ferroelectric-semiconductor interaction.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Stronger capacitive coupling due to the buffering metal layer.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723030"/>
                  </a:ext>
                </a:extLst>
              </a:tr>
              <a:tr h="554941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F7905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in early ferroelectric memory designs.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advanced ferroelectric memory designs (e.g.,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FeFETs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).</a:t>
                      </a:r>
                    </a:p>
                  </a:txBody>
                  <a:tcPr marL="58018" marR="58018" marT="29009" marB="2900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538353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6AABAC8-AA66-FE72-1010-A1A2CDEED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0374" y="18478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2A3F2D-308D-7AC0-EBD5-EA2F0E13E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364" y="180885"/>
            <a:ext cx="11699508" cy="6482611"/>
          </a:xfrm>
        </p:spPr>
      </p:pic>
    </p:spTree>
    <p:extLst>
      <p:ext uri="{BB962C8B-B14F-4D97-AF65-F5344CB8AC3E}">
        <p14:creationId xmlns:p14="http://schemas.microsoft.com/office/powerpoint/2010/main" val="421006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05DA-CEA8-FBFF-3F8B-C5670B72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494" y="-111568"/>
            <a:ext cx="10515600" cy="602214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7905B"/>
                </a:solidFill>
              </a:rPr>
              <a:t>Literature review</a:t>
            </a:r>
            <a:endParaRPr lang="en-IN" sz="2000" dirty="0">
              <a:solidFill>
                <a:srgbClr val="F7905B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04D875-638C-FB8E-49CC-E92EC45CC3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705037"/>
              </p:ext>
            </p:extLst>
          </p:nvPr>
        </p:nvGraphicFramePr>
        <p:xfrm>
          <a:off x="0" y="345741"/>
          <a:ext cx="12156140" cy="6512259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888589">
                  <a:extLst>
                    <a:ext uri="{9D8B030D-6E8A-4147-A177-3AD203B41FA5}">
                      <a16:colId xmlns:a16="http://schemas.microsoft.com/office/drawing/2014/main" val="3486216339"/>
                    </a:ext>
                  </a:extLst>
                </a:gridCol>
                <a:gridCol w="3908345">
                  <a:extLst>
                    <a:ext uri="{9D8B030D-6E8A-4147-A177-3AD203B41FA5}">
                      <a16:colId xmlns:a16="http://schemas.microsoft.com/office/drawing/2014/main" val="2246144557"/>
                    </a:ext>
                  </a:extLst>
                </a:gridCol>
                <a:gridCol w="2275593">
                  <a:extLst>
                    <a:ext uri="{9D8B030D-6E8A-4147-A177-3AD203B41FA5}">
                      <a16:colId xmlns:a16="http://schemas.microsoft.com/office/drawing/2014/main" val="1914418981"/>
                    </a:ext>
                  </a:extLst>
                </a:gridCol>
                <a:gridCol w="1763709">
                  <a:extLst>
                    <a:ext uri="{9D8B030D-6E8A-4147-A177-3AD203B41FA5}">
                      <a16:colId xmlns:a16="http://schemas.microsoft.com/office/drawing/2014/main" val="1357043708"/>
                    </a:ext>
                  </a:extLst>
                </a:gridCol>
                <a:gridCol w="1718858">
                  <a:extLst>
                    <a:ext uri="{9D8B030D-6E8A-4147-A177-3AD203B41FA5}">
                      <a16:colId xmlns:a16="http://schemas.microsoft.com/office/drawing/2014/main" val="3929385237"/>
                    </a:ext>
                  </a:extLst>
                </a:gridCol>
                <a:gridCol w="1601046">
                  <a:extLst>
                    <a:ext uri="{9D8B030D-6E8A-4147-A177-3AD203B41FA5}">
                      <a16:colId xmlns:a16="http://schemas.microsoft.com/office/drawing/2014/main" val="3039262701"/>
                    </a:ext>
                  </a:extLst>
                </a:gridCol>
              </a:tblGrid>
              <a:tr h="1711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rgbClr val="F7905B"/>
                          </a:solidFill>
                          <a:effectLst/>
                        </a:rPr>
                        <a:t>Paper</a:t>
                      </a:r>
                      <a:endParaRPr lang="en-IN" sz="2000" b="1" kern="100" dirty="0">
                        <a:solidFill>
                          <a:srgbClr val="F7905B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F7905B"/>
                          </a:solidFill>
                          <a:effectLst/>
                        </a:rPr>
                        <a:t>Citation</a:t>
                      </a:r>
                      <a:endParaRPr lang="en-IN" sz="2000" b="1" kern="100">
                        <a:solidFill>
                          <a:srgbClr val="F7905B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F7905B"/>
                          </a:solidFill>
                          <a:effectLst/>
                        </a:rPr>
                        <a:t>Issue Handled</a:t>
                      </a:r>
                      <a:endParaRPr lang="en-IN" sz="2000" b="1" kern="100">
                        <a:solidFill>
                          <a:srgbClr val="F7905B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F7905B"/>
                          </a:solidFill>
                          <a:effectLst/>
                        </a:rPr>
                        <a:t>Base Idea</a:t>
                      </a:r>
                      <a:endParaRPr lang="en-IN" sz="2000" b="1" kern="100">
                        <a:solidFill>
                          <a:srgbClr val="F7905B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rgbClr val="F7905B"/>
                          </a:solidFill>
                          <a:effectLst/>
                        </a:rPr>
                        <a:t>Strength</a:t>
                      </a:r>
                      <a:endParaRPr lang="en-IN" sz="2000" b="1" kern="100" dirty="0">
                        <a:solidFill>
                          <a:srgbClr val="F7905B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rgbClr val="F7905B"/>
                          </a:solidFill>
                          <a:effectLst/>
                        </a:rPr>
                        <a:t>Limitation</a:t>
                      </a:r>
                      <a:endParaRPr lang="en-IN" sz="2000" b="1" kern="100" dirty="0">
                        <a:solidFill>
                          <a:srgbClr val="F7905B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200678"/>
                  </a:ext>
                </a:extLst>
              </a:tr>
              <a:tr h="1040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Paper 1</a:t>
                      </a:r>
                      <a:endParaRPr lang="en-IN" sz="2000" b="1" kern="100" dirty="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Singh, J., et al., "14-nm FinFET technology for analog and RF applications," IEEE Transactions on Electron Devices, vol. 65, no. 1, pp. 31-37, Jan. 2018. doi:10.1109/TED.2017.2776838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Demonstrated the advantages of FinFET technology for analog and RF applications, highlighting its improved short-channel effects and scaling capabilities.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 err="1">
                          <a:solidFill>
                            <a:schemeClr val="bg1"/>
                          </a:solidFill>
                          <a:effectLst/>
                        </a:rPr>
                        <a:t>FinFETs</a:t>
                      </a: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 provide excellent short-channel control and scalability for advanced nodes.</a:t>
                      </a:r>
                      <a:endParaRPr lang="en-IN" sz="2000" b="1" kern="100" dirty="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Superior performance in analog and RF domains with excellent scaling properties.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Challenges in further scaling beyond sub-10 nm nodes.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88228"/>
                  </a:ext>
                </a:extLst>
              </a:tr>
              <a:tr h="15206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Paper 2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 err="1">
                          <a:solidFill>
                            <a:schemeClr val="bg1"/>
                          </a:solidFill>
                          <a:effectLst/>
                        </a:rPr>
                        <a:t>Razavieh</a:t>
                      </a: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, A., </a:t>
                      </a:r>
                      <a:r>
                        <a:rPr lang="en-IN" sz="1600" b="1" kern="0" dirty="0" err="1">
                          <a:solidFill>
                            <a:schemeClr val="bg1"/>
                          </a:solidFill>
                          <a:effectLst/>
                        </a:rPr>
                        <a:t>Zeitzoff</a:t>
                      </a: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, P., and Nowak, E. J., "Challenges and limitations of CMOS scaling for </a:t>
                      </a:r>
                      <a:r>
                        <a:rPr lang="en-IN" sz="1600" b="1" kern="0" dirty="0" err="1">
                          <a:solidFill>
                            <a:schemeClr val="bg1"/>
                          </a:solidFill>
                          <a:effectLst/>
                        </a:rPr>
                        <a:t>FinFET</a:t>
                      </a: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 and beyond architectures ," IEEE Transactions on Nanotechnology, vol. 18, no. 4, pp. 999-1004, Sep. 2019. doi:10.1109/TNANO.2019.2942456</a:t>
                      </a:r>
                      <a:endParaRPr lang="en-IN" sz="2000" b="1" kern="100" dirty="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Highlighted the challenges of CMOS scaling for FinFETs, including process control and cost at advanced nodes.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CMOS scaling is becoming increasingly challenging for FinFET architectures.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Provides a comprehensive overview of the limitations of </a:t>
                      </a:r>
                      <a:r>
                        <a:rPr lang="en-IN" sz="1600" b="1" kern="0" dirty="0" err="1">
                          <a:solidFill>
                            <a:schemeClr val="bg1"/>
                          </a:solidFill>
                          <a:effectLst/>
                        </a:rPr>
                        <a:t>FinFET</a:t>
                      </a: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 scaling.</a:t>
                      </a:r>
                      <a:endParaRPr lang="en-IN" sz="2000" b="1" kern="100" dirty="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Does not propose concrete solutions for overcoming scaling challenges.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421519"/>
                  </a:ext>
                </a:extLst>
              </a:tr>
              <a:tr h="15206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Paper 3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Loubet, N., et al., "Stacked nanosheet gate-all-around transistor to enable scaling beyond FinFET," in Proceedings of the IEEE Symposium on VLSI Technology, Jun. 2017, pp. 230-231. doi:10.23919/VLSIT.2017.7998183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Proposed stacked nanosheet GAA transistors as a scalable alternative to FinFETs, offering improved electrostatics and short-channel control.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GAA nanosheet transistors provide a path forward for sub-10 nm nodes.</a:t>
                      </a:r>
                      <a:endParaRPr lang="en-IN" sz="2000" b="1" kern="100" dirty="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High scalability and excellent electrostatics.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Requires significant advancements in fabrication techniques.</a:t>
                      </a:r>
                      <a:endParaRPr lang="en-IN" sz="2000" b="1" kern="100" dirty="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547216"/>
                  </a:ext>
                </a:extLst>
              </a:tr>
              <a:tr h="11833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Paper 4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Nagy, D., et al., "FinFET versus gate-all-around nanowire FET: Performance, scaling, and variability," IEEE Journal of the Electron Devices Society, vol. 6, no. 1, pp. 332-340, Feb. 2018. doi:10.1109/JEDS.2018.2804383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Compared </a:t>
                      </a:r>
                      <a:r>
                        <a:rPr lang="en-IN" sz="1600" b="1" kern="0" dirty="0" err="1">
                          <a:solidFill>
                            <a:schemeClr val="bg1"/>
                          </a:solidFill>
                          <a:effectLst/>
                        </a:rPr>
                        <a:t>FinFETs</a:t>
                      </a: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 and GAA nanowire FETs, highlighting the latter's superior electrostatics and variability.</a:t>
                      </a:r>
                      <a:endParaRPr lang="en-IN" sz="2000" b="1" kern="100" dirty="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GAA nanowire FETs outperform FinFETs in electrostatics and scaling.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chemeClr val="bg1"/>
                          </a:solidFill>
                          <a:effectLst/>
                        </a:rPr>
                        <a:t>Demonstrates clear advantages in variability and gate control.</a:t>
                      </a:r>
                      <a:endParaRPr lang="en-IN" sz="2000" b="1" kern="10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 dirty="0">
                          <a:solidFill>
                            <a:schemeClr val="bg1"/>
                          </a:solidFill>
                          <a:effectLst/>
                        </a:rPr>
                        <a:t>Limited drive current compared to nanosheet FETs.</a:t>
                      </a:r>
                      <a:endParaRPr lang="en-IN" sz="2000" b="1" kern="100" dirty="0">
                        <a:solidFill>
                          <a:schemeClr val="bg1"/>
                        </a:solidFill>
                        <a:effectLst/>
                        <a:latin typeface="Comic Sans MS" panose="030F0702030302020204" pitchFamily="66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18" marR="5018" marT="5018" marB="501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92007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B5A60-A61C-FF64-5F2A-44A81FD0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3431-6F87-4704-827F-515FCD2F7445}" type="datetime1">
              <a:rPr lang="en-IN" smtClean="0"/>
              <a:t>18-Mar-25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1C223-5475-1B82-8947-E46D44E7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6B084-AA8A-49DA-8975-3223BC05DB8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539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5292</Words>
  <Application>Microsoft Office PowerPoint</Application>
  <PresentationFormat>Widescreen</PresentationFormat>
  <Paragraphs>502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Comic Sans MS</vt:lpstr>
      <vt:lpstr>Courier New</vt:lpstr>
      <vt:lpstr>Symbol</vt:lpstr>
      <vt:lpstr>Times New Roman</vt:lpstr>
      <vt:lpstr>Times-Italic</vt:lpstr>
      <vt:lpstr>Times-Roman</vt:lpstr>
      <vt:lpstr>Office Theme</vt:lpstr>
      <vt:lpstr>Exploration of Negative Capacitance in Gate-All-Around Si Nanosheet Transistors</vt:lpstr>
      <vt:lpstr>Introduction</vt:lpstr>
      <vt:lpstr>PowerPoint Presentation</vt:lpstr>
      <vt:lpstr>PowerPoint Presentation</vt:lpstr>
      <vt:lpstr>PowerPoint Presentation</vt:lpstr>
      <vt:lpstr>Current Industry Trends</vt:lpstr>
      <vt:lpstr>Negative capacitance</vt:lpstr>
      <vt:lpstr>PowerPoint Presentation</vt:lpstr>
      <vt:lpstr>Literature review</vt:lpstr>
      <vt:lpstr>PowerPoint Presentation</vt:lpstr>
      <vt:lpstr>PowerPoint Presentation</vt:lpstr>
      <vt:lpstr>Proposed methodology : Device Structure</vt:lpstr>
      <vt:lpstr>Proposed methodology :Stability Considerations</vt:lpstr>
      <vt:lpstr>Proposed methodology : Simulation Setup</vt:lpstr>
      <vt:lpstr>Performance analysis : </vt:lpstr>
      <vt:lpstr>Performance analysis : Transfer Characteristics</vt:lpstr>
      <vt:lpstr>Capacitance Matching and NC Effect</vt:lpstr>
      <vt:lpstr>Performance analysis</vt:lpstr>
      <vt:lpstr>Single Stack vs. Double Stack NC-NSFET</vt:lpstr>
      <vt:lpstr>Single Stack vs. Double Stack NC-NSFET</vt:lpstr>
      <vt:lpstr>Performance analysis : Stacked NC-NSFET Devices</vt:lpstr>
      <vt:lpstr>DIBR and Negative Differential Resistance Characteristics</vt:lpstr>
      <vt:lpstr>Device Tuning</vt:lpstr>
      <vt:lpstr>Observations from Figures</vt:lpstr>
      <vt:lpstr>Switching Delay and Energy in Single Stack NC-NSFET</vt:lpstr>
      <vt:lpstr>Performance of NC-NSFETs Based on NS Dimensions</vt:lpstr>
      <vt:lpstr>Performance of NC-NSFETs Based on NS Dimensions</vt:lpstr>
      <vt:lpstr>Nonuniformity in Stacked Nanosheets (NSs)</vt:lpstr>
      <vt:lpstr>Metal Work Function (WF) Variation</vt:lpstr>
      <vt:lpstr>Sustainability &amp; Ethical analysis</vt:lpstr>
      <vt:lpstr>Conclusion</vt:lpstr>
      <vt:lpstr>Future Works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Raahul L S</dc:creator>
  <cp:lastModifiedBy>Raahul L S - [CB.EN.U4ECE22143]</cp:lastModifiedBy>
  <cp:revision>14</cp:revision>
  <dcterms:created xsi:type="dcterms:W3CDTF">2025-01-23T02:07:02Z</dcterms:created>
  <dcterms:modified xsi:type="dcterms:W3CDTF">2025-03-18T04:45:49Z</dcterms:modified>
</cp:coreProperties>
</file>